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3"/>
    </p:embeddedFont>
    <p:embeddedFont>
      <p:font typeface="Calibri" panose="020F0502020204030204" pitchFamily="34" charset="0"/>
      <p:regular r:id="rId34"/>
      <p:bold r:id="rId35"/>
      <p:italic r:id="rId36"/>
      <p:boldItalic r:id="rId37"/>
    </p:embeddedFont>
    <p:embeddedFont>
      <p:font typeface="Be Vietnam Ultra-Bold" panose="020B0604020202020204" charset="0"/>
      <p:regular r:id="rId38"/>
    </p:embeddedFont>
    <p:embeddedFont>
      <p:font typeface="Open Sans Bold" panose="020B0604020202020204" charset="0"/>
      <p:regular r:id="rId39"/>
    </p:embeddedFont>
    <p:embeddedFont>
      <p:font typeface="Open Sans" panose="020B0604020202020204" charset="0"/>
      <p:regular r:id="rId40"/>
    </p:embeddedFont>
    <p:embeddedFont>
      <p:font typeface="Open Sans Ultra-Bold" panose="020B0604020202020204" charset="0"/>
      <p:regular r:id="rId41"/>
    </p:embeddedFont>
    <p:embeddedFont>
      <p:font typeface="Be Vietnam" panose="020B0604020202020204" charset="0"/>
      <p:regular r:id="rId42"/>
    </p:embeddedFont>
    <p:embeddedFont>
      <p:font typeface="Canva Sans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3997367" y="3570510"/>
            <a:ext cx="4012076" cy="5251408"/>
          </a:xfrm>
          <a:custGeom>
            <a:avLst/>
            <a:gdLst/>
            <a:ahLst/>
            <a:cxnLst/>
            <a:rect l="l" t="t" r="r" b="b"/>
            <a:pathLst>
              <a:path w="4012076" h="5251408">
                <a:moveTo>
                  <a:pt x="0" y="0"/>
                </a:moveTo>
                <a:lnTo>
                  <a:pt x="4012076" y="0"/>
                </a:lnTo>
                <a:lnTo>
                  <a:pt x="4012076" y="5251409"/>
                </a:lnTo>
                <a:lnTo>
                  <a:pt x="0" y="525140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638803" y="1751291"/>
            <a:ext cx="17370640" cy="1429879"/>
          </a:xfrm>
          <a:prstGeom prst="rect">
            <a:avLst/>
          </a:prstGeom>
        </p:spPr>
        <p:txBody>
          <a:bodyPr lIns="0" tIns="0" rIns="0" bIns="0" rtlCol="0" anchor="t">
            <a:spAutoFit/>
          </a:bodyPr>
          <a:lstStyle/>
          <a:p>
            <a:pPr lvl="0" algn="ctr">
              <a:lnSpc>
                <a:spcPts val="5538"/>
              </a:lnSpc>
            </a:pPr>
            <a:r>
              <a:rPr lang="en-US" sz="6000" b="1" dirty="0"/>
              <a:t>Secure Data Encoding and Retrieval using Steganography</a:t>
            </a:r>
            <a:endParaRPr lang="en-US" sz="5538" b="1" spc="-232" dirty="0">
              <a:solidFill>
                <a:srgbClr val="000000"/>
              </a:solidFill>
              <a:latin typeface="Be Vietnam Ultra-Bold"/>
              <a:ea typeface="Be Vietnam Ultra-Bold"/>
              <a:cs typeface="Be Vietnam Ultra-Bold"/>
              <a:sym typeface="Be Vietnam Ultra-Bold"/>
            </a:endParaRPr>
          </a:p>
        </p:txBody>
      </p:sp>
      <p:sp>
        <p:nvSpPr>
          <p:cNvPr id="10" name="TextBox 10"/>
          <p:cNvSpPr txBox="1"/>
          <p:nvPr/>
        </p:nvSpPr>
        <p:spPr>
          <a:xfrm>
            <a:off x="1891671" y="4578350"/>
            <a:ext cx="5731907" cy="1187451"/>
          </a:xfrm>
          <a:prstGeom prst="rect">
            <a:avLst/>
          </a:prstGeom>
        </p:spPr>
        <p:txBody>
          <a:bodyPr lIns="0" tIns="0" rIns="0" bIns="0" rtlCol="0" anchor="t">
            <a:spAutoFit/>
          </a:bodyPr>
          <a:lstStyle/>
          <a:p>
            <a:pPr algn="ctr">
              <a:lnSpc>
                <a:spcPts val="3100"/>
              </a:lnSpc>
            </a:pPr>
            <a:r>
              <a:rPr lang="en-US" sz="3100" spc="-130">
                <a:solidFill>
                  <a:srgbClr val="000000"/>
                </a:solidFill>
                <a:latin typeface="Be Vietnam"/>
                <a:ea typeface="Be Vietnam"/>
                <a:cs typeface="Be Vietnam"/>
                <a:sym typeface="Be Vietnam"/>
              </a:rPr>
              <a:t>Internal Guide: Mrs.Ch.Mandakini </a:t>
            </a:r>
          </a:p>
          <a:p>
            <a:pPr algn="ctr">
              <a:lnSpc>
                <a:spcPts val="3100"/>
              </a:lnSpc>
            </a:pPr>
            <a:r>
              <a:rPr lang="en-US" sz="3100" spc="-130">
                <a:solidFill>
                  <a:srgbClr val="000000"/>
                </a:solidFill>
                <a:latin typeface="Be Vietnam"/>
                <a:ea typeface="Be Vietnam"/>
                <a:cs typeface="Be Vietnam"/>
                <a:sym typeface="Be Vietnam"/>
              </a:rPr>
              <a:t>Assistant  Professor,CSE Dept</a:t>
            </a:r>
          </a:p>
          <a:p>
            <a:pPr algn="ctr">
              <a:lnSpc>
                <a:spcPts val="3100"/>
              </a:lnSpc>
              <a:spcBef>
                <a:spcPct val="0"/>
              </a:spcBef>
            </a:pPr>
            <a:endParaRPr lang="en-US" sz="3100" spc="-130">
              <a:solidFill>
                <a:srgbClr val="000000"/>
              </a:solidFill>
              <a:latin typeface="Be Vietnam"/>
              <a:ea typeface="Be Vietnam"/>
              <a:cs typeface="Be Vietnam"/>
              <a:sym typeface="Be Vietnam"/>
            </a:endParaRPr>
          </a:p>
        </p:txBody>
      </p:sp>
      <p:sp>
        <p:nvSpPr>
          <p:cNvPr id="11" name="TextBox 11"/>
          <p:cNvSpPr txBox="1"/>
          <p:nvPr/>
        </p:nvSpPr>
        <p:spPr>
          <a:xfrm>
            <a:off x="1636344" y="6621386"/>
            <a:ext cx="5867514" cy="2411730"/>
          </a:xfrm>
          <a:prstGeom prst="rect">
            <a:avLst/>
          </a:prstGeom>
        </p:spPr>
        <p:txBody>
          <a:bodyPr lIns="0" tIns="0" rIns="0" bIns="0" rtlCol="0" anchor="t">
            <a:spAutoFit/>
          </a:bodyPr>
          <a:lstStyle/>
          <a:p>
            <a:pPr algn="ctr">
              <a:lnSpc>
                <a:spcPts val="4800"/>
              </a:lnSpc>
            </a:pPr>
            <a:r>
              <a:rPr lang="en-US" sz="3200" spc="-134">
                <a:solidFill>
                  <a:srgbClr val="000000"/>
                </a:solidFill>
                <a:latin typeface="Be Vietnam"/>
                <a:ea typeface="Be Vietnam"/>
                <a:cs typeface="Be Vietnam"/>
                <a:sym typeface="Be Vietnam"/>
              </a:rPr>
              <a:t>L Vaishnavi - 22251A0519</a:t>
            </a:r>
          </a:p>
          <a:p>
            <a:pPr algn="ctr">
              <a:lnSpc>
                <a:spcPts val="4800"/>
              </a:lnSpc>
            </a:pPr>
            <a:r>
              <a:rPr lang="en-US" sz="3200" spc="-134">
                <a:solidFill>
                  <a:srgbClr val="000000"/>
                </a:solidFill>
                <a:latin typeface="Be Vietnam"/>
                <a:ea typeface="Be Vietnam"/>
                <a:cs typeface="Be Vietnam"/>
                <a:sym typeface="Be Vietnam"/>
              </a:rPr>
              <a:t>Aparna - 22251A0533</a:t>
            </a:r>
          </a:p>
          <a:p>
            <a:pPr algn="ctr">
              <a:lnSpc>
                <a:spcPts val="4800"/>
              </a:lnSpc>
            </a:pPr>
            <a:r>
              <a:rPr lang="en-US" sz="3200" spc="-134">
                <a:solidFill>
                  <a:srgbClr val="000000"/>
                </a:solidFill>
                <a:latin typeface="Be Vietnam"/>
                <a:ea typeface="Be Vietnam"/>
                <a:cs typeface="Be Vietnam"/>
                <a:sym typeface="Be Vietnam"/>
              </a:rPr>
              <a:t>B.Nithya -22251A0535</a:t>
            </a:r>
          </a:p>
          <a:p>
            <a:pPr algn="ctr">
              <a:lnSpc>
                <a:spcPts val="4800"/>
              </a:lnSpc>
            </a:pPr>
            <a:r>
              <a:rPr lang="en-US" sz="3200" spc="-134">
                <a:solidFill>
                  <a:srgbClr val="000000"/>
                </a:solidFill>
                <a:latin typeface="Be Vietnam"/>
                <a:ea typeface="Be Vietnam"/>
                <a:cs typeface="Be Vietnam"/>
                <a:sym typeface="Be Vietnam"/>
              </a:rPr>
              <a:t>K.Sreeja -22251A0546</a:t>
            </a:r>
          </a:p>
        </p:txBody>
      </p:sp>
      <p:sp>
        <p:nvSpPr>
          <p:cNvPr id="12" name="TextBox 12"/>
          <p:cNvSpPr txBox="1"/>
          <p:nvPr/>
        </p:nvSpPr>
        <p:spPr>
          <a:xfrm>
            <a:off x="1891671" y="6059411"/>
            <a:ext cx="2678430" cy="466090"/>
          </a:xfrm>
          <a:prstGeom prst="rect">
            <a:avLst/>
          </a:prstGeom>
        </p:spPr>
        <p:txBody>
          <a:bodyPr lIns="0" tIns="0" rIns="0" bIns="0" rtlCol="0" anchor="t">
            <a:spAutoFit/>
          </a:bodyPr>
          <a:lstStyle/>
          <a:p>
            <a:pPr algn="ctr">
              <a:lnSpc>
                <a:spcPts val="3500"/>
              </a:lnSpc>
              <a:spcBef>
                <a:spcPct val="0"/>
              </a:spcBef>
            </a:pPr>
            <a:r>
              <a:rPr lang="en-US" sz="3500" b="1" spc="-147">
                <a:solidFill>
                  <a:srgbClr val="000000"/>
                </a:solidFill>
                <a:latin typeface="Be Vietnam Ultra-Bold"/>
                <a:ea typeface="Be Vietnam Ultra-Bold"/>
                <a:cs typeface="Be Vietnam Ultra-Bold"/>
                <a:sym typeface="Be Vietnam Ultra-Bold"/>
              </a:rPr>
              <a:t>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7800589" y="1390270"/>
            <a:ext cx="6481012" cy="8288029"/>
          </a:xfrm>
          <a:custGeom>
            <a:avLst/>
            <a:gdLst/>
            <a:ahLst/>
            <a:cxnLst/>
            <a:rect l="l" t="t" r="r" b="b"/>
            <a:pathLst>
              <a:path w="6481012" h="8288029">
                <a:moveTo>
                  <a:pt x="0" y="0"/>
                </a:moveTo>
                <a:lnTo>
                  <a:pt x="6481012" y="0"/>
                </a:lnTo>
                <a:lnTo>
                  <a:pt x="6481012" y="8288029"/>
                </a:lnTo>
                <a:lnTo>
                  <a:pt x="0" y="8288029"/>
                </a:lnTo>
                <a:lnTo>
                  <a:pt x="0" y="0"/>
                </a:lnTo>
                <a:close/>
              </a:path>
            </a:pathLst>
          </a:custGeom>
          <a:blipFill>
            <a:blip r:embed="rId2"/>
            <a:stretch>
              <a:fillRect t="-331" b="-17037"/>
            </a:stretch>
          </a:blipFill>
        </p:spPr>
      </p:sp>
      <p:sp>
        <p:nvSpPr>
          <p:cNvPr id="3" name="TextBox 3"/>
          <p:cNvSpPr txBox="1"/>
          <p:nvPr/>
        </p:nvSpPr>
        <p:spPr>
          <a:xfrm>
            <a:off x="324433" y="329819"/>
            <a:ext cx="7476156" cy="1060451"/>
          </a:xfrm>
          <a:prstGeom prst="rect">
            <a:avLst/>
          </a:prstGeom>
        </p:spPr>
        <p:txBody>
          <a:bodyPr lIns="0" tIns="0" rIns="0" bIns="0" rtlCol="0" anchor="t">
            <a:spAutoFit/>
          </a:bodyPr>
          <a:lstStyle/>
          <a:p>
            <a:pPr algn="ctr">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FLOW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8115300" cy="1060451"/>
          </a:xfrm>
          <a:prstGeom prst="rect">
            <a:avLst/>
          </a:prstGeom>
        </p:spPr>
        <p:txBody>
          <a:bodyPr lIns="0" tIns="0" rIns="0" bIns="0" rtlCol="0" anchor="t">
            <a:spAutoFit/>
          </a:bodyPr>
          <a:lstStyle/>
          <a:p>
            <a:pPr algn="just">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METHODOLOGY</a:t>
            </a:r>
          </a:p>
        </p:txBody>
      </p:sp>
      <p:sp>
        <p:nvSpPr>
          <p:cNvPr id="3" name="TextBox 3"/>
          <p:cNvSpPr txBox="1"/>
          <p:nvPr/>
        </p:nvSpPr>
        <p:spPr>
          <a:xfrm>
            <a:off x="1028700" y="2487224"/>
            <a:ext cx="16581025" cy="6602253"/>
          </a:xfrm>
          <a:prstGeom prst="rect">
            <a:avLst/>
          </a:prstGeom>
        </p:spPr>
        <p:txBody>
          <a:bodyPr lIns="0" tIns="0" rIns="0" bIns="0" rtlCol="0" anchor="t">
            <a:spAutoFit/>
          </a:bodyPr>
          <a:lstStyle/>
          <a:p>
            <a:pPr algn="just">
              <a:lnSpc>
                <a:spcPts val="5885"/>
              </a:lnSpc>
            </a:pPr>
            <a:r>
              <a:rPr lang="en-US" sz="3678" spc="-154">
                <a:solidFill>
                  <a:srgbClr val="000000"/>
                </a:solidFill>
                <a:latin typeface="Open Sans"/>
                <a:ea typeface="Open Sans"/>
                <a:cs typeface="Open Sans"/>
                <a:sym typeface="Open Sans"/>
              </a:rPr>
              <a:t>1. User</a:t>
            </a:r>
          </a:p>
          <a:p>
            <a:pPr marL="794158" lvl="1" indent="-397079" algn="just">
              <a:lnSpc>
                <a:spcPts val="5885"/>
              </a:lnSpc>
              <a:buFont typeface="Arial"/>
              <a:buChar char="•"/>
            </a:pPr>
            <a:r>
              <a:rPr lang="en-US" sz="3678" spc="-154">
                <a:solidFill>
                  <a:srgbClr val="000000"/>
                </a:solidFill>
                <a:latin typeface="Open Sans"/>
                <a:ea typeface="Open Sans"/>
                <a:cs typeface="Open Sans"/>
                <a:sym typeface="Open Sans"/>
              </a:rPr>
              <a:t>The process starts with a user who wants to hide or retrieve secret data using the system.</a:t>
            </a:r>
          </a:p>
          <a:p>
            <a:pPr algn="just">
              <a:lnSpc>
                <a:spcPts val="5885"/>
              </a:lnSpc>
            </a:pPr>
            <a:r>
              <a:rPr lang="en-US" sz="3678" spc="-154">
                <a:solidFill>
                  <a:srgbClr val="000000"/>
                </a:solidFill>
                <a:latin typeface="Open Sans"/>
                <a:ea typeface="Open Sans"/>
                <a:cs typeface="Open Sans"/>
                <a:sym typeface="Open Sans"/>
              </a:rPr>
              <a:t>2. Login / Register</a:t>
            </a:r>
          </a:p>
          <a:p>
            <a:pPr marL="794158" lvl="1" indent="-397079" algn="just">
              <a:lnSpc>
                <a:spcPts val="5885"/>
              </a:lnSpc>
              <a:buFont typeface="Arial"/>
              <a:buChar char="•"/>
            </a:pPr>
            <a:r>
              <a:rPr lang="en-US" sz="3678" spc="-154">
                <a:solidFill>
                  <a:srgbClr val="000000"/>
                </a:solidFill>
                <a:latin typeface="Open Sans"/>
                <a:ea typeface="Open Sans"/>
                <a:cs typeface="Open Sans"/>
                <a:sym typeface="Open Sans"/>
              </a:rPr>
              <a:t>New users need to register with basic credentials.Returning users simply log in to access the features.Ensures authentication and user access control.</a:t>
            </a:r>
          </a:p>
          <a:p>
            <a:pPr algn="just">
              <a:lnSpc>
                <a:spcPts val="5885"/>
              </a:lnSpc>
            </a:pPr>
            <a:r>
              <a:rPr lang="en-US" sz="3678" spc="-154">
                <a:solidFill>
                  <a:srgbClr val="000000"/>
                </a:solidFill>
                <a:latin typeface="Open Sans"/>
                <a:ea typeface="Open Sans"/>
                <a:cs typeface="Open Sans"/>
                <a:sym typeface="Open Sans"/>
              </a:rPr>
              <a:t>3. Home Page</a:t>
            </a:r>
          </a:p>
          <a:p>
            <a:pPr marL="794158" lvl="1" indent="-397079" algn="just">
              <a:lnSpc>
                <a:spcPts val="5885"/>
              </a:lnSpc>
              <a:buFont typeface="Arial"/>
              <a:buChar char="•"/>
            </a:pPr>
            <a:r>
              <a:rPr lang="en-US" sz="3678" spc="-154">
                <a:solidFill>
                  <a:srgbClr val="000000"/>
                </a:solidFill>
                <a:latin typeface="Open Sans"/>
                <a:ea typeface="Open Sans"/>
                <a:cs typeface="Open Sans"/>
                <a:sym typeface="Open Sans"/>
              </a:rPr>
              <a:t>After login, users are redirected to the homepage.This serves as the navigation hub to all functionalities like selecting media type and uploading files.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7577785" cy="1060451"/>
          </a:xfrm>
          <a:prstGeom prst="rect">
            <a:avLst/>
          </a:prstGeom>
        </p:spPr>
        <p:txBody>
          <a:bodyPr lIns="0" tIns="0" rIns="0" bIns="0" rtlCol="0" anchor="t">
            <a:spAutoFit/>
          </a:bodyPr>
          <a:lstStyle/>
          <a:p>
            <a:pPr algn="l">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METHODOLOGY</a:t>
            </a:r>
          </a:p>
        </p:txBody>
      </p:sp>
      <p:sp>
        <p:nvSpPr>
          <p:cNvPr id="3" name="TextBox 3"/>
          <p:cNvSpPr txBox="1"/>
          <p:nvPr/>
        </p:nvSpPr>
        <p:spPr>
          <a:xfrm>
            <a:off x="1028700" y="2405173"/>
            <a:ext cx="16677146" cy="6478858"/>
          </a:xfrm>
          <a:prstGeom prst="rect">
            <a:avLst/>
          </a:prstGeom>
        </p:spPr>
        <p:txBody>
          <a:bodyPr lIns="0" tIns="0" rIns="0" bIns="0" rtlCol="0" anchor="t">
            <a:spAutoFit/>
          </a:bodyPr>
          <a:lstStyle/>
          <a:p>
            <a:pPr algn="just">
              <a:lnSpc>
                <a:spcPts val="6481"/>
              </a:lnSpc>
            </a:pPr>
            <a:r>
              <a:rPr lang="en-US" sz="3600" spc="-151">
                <a:solidFill>
                  <a:srgbClr val="000000"/>
                </a:solidFill>
                <a:latin typeface="Open Sans"/>
                <a:ea typeface="Open Sans"/>
                <a:cs typeface="Open Sans"/>
                <a:sym typeface="Open Sans"/>
              </a:rPr>
              <a:t>4. Select Media Type</a:t>
            </a:r>
          </a:p>
          <a:p>
            <a:pPr marL="777374" lvl="1" indent="-388687" algn="just">
              <a:lnSpc>
                <a:spcPts val="6481"/>
              </a:lnSpc>
              <a:buFont typeface="Arial"/>
              <a:buChar char="•"/>
            </a:pPr>
            <a:r>
              <a:rPr lang="en-US" sz="3600" spc="-151">
                <a:solidFill>
                  <a:srgbClr val="000000"/>
                </a:solidFill>
                <a:latin typeface="Open Sans"/>
                <a:ea typeface="Open Sans"/>
                <a:cs typeface="Open Sans"/>
                <a:sym typeface="Open Sans"/>
              </a:rPr>
              <a:t>Users choose the type of cover media for hiding the secret message: Image, Audio, Video.This step determines how the data embedding will be performed.</a:t>
            </a:r>
          </a:p>
          <a:p>
            <a:pPr algn="just">
              <a:lnSpc>
                <a:spcPts val="6481"/>
              </a:lnSpc>
            </a:pPr>
            <a:r>
              <a:rPr lang="en-US" sz="3600" spc="-151">
                <a:solidFill>
                  <a:srgbClr val="000000"/>
                </a:solidFill>
                <a:latin typeface="Open Sans"/>
                <a:ea typeface="Open Sans"/>
                <a:cs typeface="Open Sans"/>
                <a:sym typeface="Open Sans"/>
              </a:rPr>
              <a:t>5. Upload &amp; Processing</a:t>
            </a:r>
          </a:p>
          <a:p>
            <a:pPr marL="777374" lvl="1" indent="-388687" algn="just">
              <a:lnSpc>
                <a:spcPts val="6481"/>
              </a:lnSpc>
              <a:buFont typeface="Arial"/>
              <a:buChar char="•"/>
            </a:pPr>
            <a:r>
              <a:rPr lang="en-US" sz="3600" spc="-151">
                <a:solidFill>
                  <a:srgbClr val="000000"/>
                </a:solidFill>
                <a:latin typeface="Open Sans"/>
                <a:ea typeface="Open Sans"/>
                <a:cs typeface="Open Sans"/>
                <a:sym typeface="Open Sans"/>
              </a:rPr>
              <a:t>The selected media file is uploaded.The system then processes the file using appropriate steganography techniques based on the media type.Secret message is embedded into the media file in a non-detectable way.</a:t>
            </a:r>
          </a:p>
          <a:p>
            <a:pPr algn="just">
              <a:lnSpc>
                <a:spcPts val="6481"/>
              </a:lnSpc>
            </a:pPr>
            <a:endParaRPr lang="en-US" sz="3600" spc="-151">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7577785" cy="1060451"/>
          </a:xfrm>
          <a:prstGeom prst="rect">
            <a:avLst/>
          </a:prstGeom>
        </p:spPr>
        <p:txBody>
          <a:bodyPr lIns="0" tIns="0" rIns="0" bIns="0" rtlCol="0" anchor="t">
            <a:spAutoFit/>
          </a:bodyPr>
          <a:lstStyle/>
          <a:p>
            <a:pPr algn="l">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METHODOLOGY</a:t>
            </a:r>
          </a:p>
        </p:txBody>
      </p:sp>
      <p:sp>
        <p:nvSpPr>
          <p:cNvPr id="3" name="TextBox 3"/>
          <p:cNvSpPr txBox="1"/>
          <p:nvPr/>
        </p:nvSpPr>
        <p:spPr>
          <a:xfrm>
            <a:off x="1028700" y="2588116"/>
            <a:ext cx="15953352" cy="4021408"/>
          </a:xfrm>
          <a:prstGeom prst="rect">
            <a:avLst/>
          </a:prstGeom>
        </p:spPr>
        <p:txBody>
          <a:bodyPr lIns="0" tIns="0" rIns="0" bIns="0" rtlCol="0" anchor="t">
            <a:spAutoFit/>
          </a:bodyPr>
          <a:lstStyle/>
          <a:p>
            <a:pPr algn="just">
              <a:lnSpc>
                <a:spcPts val="6481"/>
              </a:lnSpc>
            </a:pPr>
            <a:r>
              <a:rPr lang="en-US" sz="3600" spc="-151">
                <a:solidFill>
                  <a:srgbClr val="000000"/>
                </a:solidFill>
                <a:latin typeface="Open Sans"/>
                <a:ea typeface="Open Sans"/>
                <a:cs typeface="Open Sans"/>
                <a:sym typeface="Open Sans"/>
              </a:rPr>
              <a:t>6. Feedback &amp; Results</a:t>
            </a:r>
          </a:p>
          <a:p>
            <a:pPr marL="777374" lvl="1" indent="-388687" algn="just">
              <a:lnSpc>
                <a:spcPts val="6481"/>
              </a:lnSpc>
              <a:buFont typeface="Arial"/>
              <a:buChar char="•"/>
            </a:pPr>
            <a:r>
              <a:rPr lang="en-US" sz="3600" spc="-151">
                <a:solidFill>
                  <a:srgbClr val="000000"/>
                </a:solidFill>
                <a:latin typeface="Open Sans"/>
                <a:ea typeface="Open Sans"/>
                <a:cs typeface="Open Sans"/>
                <a:sym typeface="Open Sans"/>
              </a:rPr>
              <a:t>Once processing is complete, the system returns feedback:</a:t>
            </a:r>
          </a:p>
          <a:p>
            <a:pPr marL="777374" lvl="1" indent="-388687" algn="just">
              <a:lnSpc>
                <a:spcPts val="6481"/>
              </a:lnSpc>
              <a:buAutoNum type="arabicPeriod"/>
            </a:pPr>
            <a:r>
              <a:rPr lang="en-US" sz="3600" spc="-151">
                <a:solidFill>
                  <a:srgbClr val="000000"/>
                </a:solidFill>
                <a:latin typeface="Open Sans"/>
                <a:ea typeface="Open Sans"/>
                <a:cs typeface="Open Sans"/>
                <a:sym typeface="Open Sans"/>
              </a:rPr>
              <a:t>Confirmation of successful embedding.</a:t>
            </a:r>
          </a:p>
          <a:p>
            <a:pPr marL="777374" lvl="1" indent="-388687" algn="just">
              <a:lnSpc>
                <a:spcPts val="6481"/>
              </a:lnSpc>
              <a:buAutoNum type="arabicPeriod"/>
            </a:pPr>
            <a:r>
              <a:rPr lang="en-US" sz="3600" spc="-151">
                <a:solidFill>
                  <a:srgbClr val="000000"/>
                </a:solidFill>
                <a:latin typeface="Open Sans"/>
                <a:ea typeface="Open Sans"/>
                <a:cs typeface="Open Sans"/>
                <a:sym typeface="Open Sans"/>
              </a:rPr>
              <a:t>Option to download the stego file (media with hidden message).</a:t>
            </a:r>
          </a:p>
          <a:p>
            <a:pPr marL="777374" lvl="1" indent="-388687" algn="just">
              <a:lnSpc>
                <a:spcPts val="6481"/>
              </a:lnSpc>
              <a:buAutoNum type="arabicPeriod"/>
            </a:pPr>
            <a:r>
              <a:rPr lang="en-US" sz="3600" spc="-151">
                <a:solidFill>
                  <a:srgbClr val="000000"/>
                </a:solidFill>
                <a:latin typeface="Open Sans"/>
                <a:ea typeface="Open Sans"/>
                <a:cs typeface="Open Sans"/>
                <a:sym typeface="Open Sans"/>
              </a:rPr>
              <a:t>If decoding, it shows the extracted message instead.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6762709" cy="1060451"/>
          </a:xfrm>
          <a:prstGeom prst="rect">
            <a:avLst/>
          </a:prstGeom>
        </p:spPr>
        <p:txBody>
          <a:bodyPr lIns="0" tIns="0" rIns="0" bIns="0" rtlCol="0" anchor="t">
            <a:spAutoFit/>
          </a:bodyPr>
          <a:lstStyle/>
          <a:p>
            <a:pPr algn="just">
              <a:lnSpc>
                <a:spcPts val="8000"/>
              </a:lnSpc>
              <a:spcBef>
                <a:spcPct val="0"/>
              </a:spcBef>
            </a:pPr>
            <a:r>
              <a:rPr lang="en-US" sz="8000" b="1" spc="-336">
                <a:solidFill>
                  <a:srgbClr val="000000"/>
                </a:solidFill>
                <a:latin typeface="Open Sans Ultra-Bold"/>
                <a:ea typeface="Open Sans Ultra-Bold"/>
                <a:cs typeface="Open Sans Ultra-Bold"/>
                <a:sym typeface="Open Sans Ultra-Bold"/>
              </a:rPr>
              <a:t>ALGORITHM</a:t>
            </a:r>
          </a:p>
        </p:txBody>
      </p:sp>
      <p:sp>
        <p:nvSpPr>
          <p:cNvPr id="3" name="TextBox 3"/>
          <p:cNvSpPr txBox="1"/>
          <p:nvPr/>
        </p:nvSpPr>
        <p:spPr>
          <a:xfrm>
            <a:off x="1028700" y="4373204"/>
            <a:ext cx="15464605" cy="4976495"/>
          </a:xfrm>
          <a:prstGeom prst="rect">
            <a:avLst/>
          </a:prstGeom>
        </p:spPr>
        <p:txBody>
          <a:bodyPr lIns="0" tIns="0" rIns="0" bIns="0" rtlCol="0" anchor="t">
            <a:spAutoFit/>
          </a:bodyPr>
          <a:lstStyle/>
          <a:p>
            <a:pPr marL="669289" lvl="1" indent="-334645" algn="just">
              <a:lnSpc>
                <a:spcPts val="4959"/>
              </a:lnSpc>
              <a:buAutoNum type="arabicPeriod"/>
            </a:pPr>
            <a:r>
              <a:rPr lang="en-US" sz="3099" spc="-130">
                <a:solidFill>
                  <a:srgbClr val="000000"/>
                </a:solidFill>
                <a:latin typeface="Open Sans"/>
                <a:ea typeface="Open Sans"/>
                <a:cs typeface="Open Sans"/>
                <a:sym typeface="Open Sans"/>
              </a:rPr>
              <a:t>   Encoding:</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Convert the secret message into binary.</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Replace the least significant bit (LSB) of each pixel in the image with the bits of the message.</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Save the modified image as the stego image.</a:t>
            </a:r>
          </a:p>
          <a:p>
            <a:pPr marL="669289" lvl="1" indent="-334645" algn="just">
              <a:lnSpc>
                <a:spcPts val="4959"/>
              </a:lnSpc>
              <a:buAutoNum type="arabicPeriod"/>
            </a:pPr>
            <a:r>
              <a:rPr lang="en-US" sz="3099" spc="-130">
                <a:solidFill>
                  <a:srgbClr val="000000"/>
                </a:solidFill>
                <a:latin typeface="Open Sans"/>
                <a:ea typeface="Open Sans"/>
                <a:cs typeface="Open Sans"/>
                <a:sym typeface="Open Sans"/>
              </a:rPr>
              <a:t>   Decoding:</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Extract the LSBs from each pixel of the stego image.</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Reconstruct the original message from the extracted bits.</a:t>
            </a:r>
          </a:p>
        </p:txBody>
      </p:sp>
      <p:sp>
        <p:nvSpPr>
          <p:cNvPr id="4" name="TextBox 4"/>
          <p:cNvSpPr txBox="1"/>
          <p:nvPr/>
        </p:nvSpPr>
        <p:spPr>
          <a:xfrm>
            <a:off x="1107628" y="2468287"/>
            <a:ext cx="16072743" cy="1833245"/>
          </a:xfrm>
          <a:prstGeom prst="rect">
            <a:avLst/>
          </a:prstGeom>
        </p:spPr>
        <p:txBody>
          <a:bodyPr lIns="0" tIns="0" rIns="0" bIns="0" rtlCol="0" anchor="t">
            <a:spAutoFit/>
          </a:bodyPr>
          <a:lstStyle/>
          <a:p>
            <a:pPr algn="just">
              <a:lnSpc>
                <a:spcPts val="4959"/>
              </a:lnSpc>
            </a:pPr>
            <a:r>
              <a:rPr lang="en-US" sz="3099" spc="-130">
                <a:solidFill>
                  <a:srgbClr val="000000"/>
                </a:solidFill>
                <a:latin typeface="Open Sans"/>
                <a:ea typeface="Open Sans"/>
                <a:cs typeface="Open Sans"/>
                <a:sym typeface="Open Sans"/>
              </a:rPr>
              <a:t>The LSB (Least Significant Bit) algorithm is a steganography technique used to hide data within a carrier file, such as an image, audio, or video. It works by replacing the least significant bit of each pixel or data unit with bits of the secret information.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7397036" y="899616"/>
            <a:ext cx="4605953" cy="872034"/>
          </a:xfrm>
          <a:prstGeom prst="rect">
            <a:avLst/>
          </a:prstGeom>
        </p:spPr>
        <p:txBody>
          <a:bodyPr wrap="square" lIns="0" tIns="0" rIns="0" bIns="0" rtlCol="0" anchor="t">
            <a:spAutoFit/>
          </a:bodyPr>
          <a:lstStyle/>
          <a:p>
            <a:pPr algn="ctr">
              <a:lnSpc>
                <a:spcPts val="6822"/>
              </a:lnSpc>
              <a:spcBef>
                <a:spcPct val="0"/>
              </a:spcBef>
            </a:pPr>
            <a:r>
              <a:rPr lang="en-US" sz="6822" b="1" spc="-286">
                <a:solidFill>
                  <a:srgbClr val="000000"/>
                </a:solidFill>
                <a:latin typeface="Be Vietnam Ultra-Bold"/>
                <a:ea typeface="Be Vietnam Ultra-Bold"/>
                <a:cs typeface="Be Vietnam Ultra-Bold"/>
                <a:sym typeface="Be Vietnam Ultra-Bold"/>
              </a:rPr>
              <a:t>RESULTS</a:t>
            </a:r>
          </a:p>
        </p:txBody>
      </p:sp>
      <p:sp>
        <p:nvSpPr>
          <p:cNvPr id="4" name="TextBox 4"/>
          <p:cNvSpPr txBox="1"/>
          <p:nvPr/>
        </p:nvSpPr>
        <p:spPr>
          <a:xfrm>
            <a:off x="8564724" y="9391650"/>
            <a:ext cx="2270579"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Main</a:t>
            </a: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page</a:t>
            </a:r>
            <a:r>
              <a:rPr lang="en-US" sz="3399">
                <a:solidFill>
                  <a:srgbClr val="000000"/>
                </a:solidFill>
                <a:latin typeface="Canva Sans"/>
                <a:ea typeface="Canva Sans"/>
                <a:cs typeface="Canva Sans"/>
                <a:sym typeface="Canva Sans"/>
              </a:rPr>
              <a:t> </a:t>
            </a:r>
          </a:p>
        </p:txBody>
      </p:sp>
      <p:pic>
        <p:nvPicPr>
          <p:cNvPr id="5" name="Picture 4"/>
          <p:cNvPicPr/>
          <p:nvPr/>
        </p:nvPicPr>
        <p:blipFill>
          <a:blip r:embed="rId2"/>
          <a:stretch>
            <a:fillRect/>
          </a:stretch>
        </p:blipFill>
        <p:spPr>
          <a:xfrm>
            <a:off x="2895600" y="1771650"/>
            <a:ext cx="12420600" cy="63436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7292380" y="9191625"/>
            <a:ext cx="3703241"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Registration</a:t>
            </a: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page</a:t>
            </a:r>
          </a:p>
        </p:txBody>
      </p:sp>
      <p:pic>
        <p:nvPicPr>
          <p:cNvPr id="4" name="Picture 3"/>
          <p:cNvPicPr/>
          <p:nvPr/>
        </p:nvPicPr>
        <p:blipFill>
          <a:blip r:embed="rId2"/>
          <a:stretch>
            <a:fillRect/>
          </a:stretch>
        </p:blipFill>
        <p:spPr>
          <a:xfrm>
            <a:off x="3276600" y="1104900"/>
            <a:ext cx="11277600" cy="7543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8002304" y="8677910"/>
            <a:ext cx="2283392"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Login</a:t>
            </a: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page</a:t>
            </a:r>
          </a:p>
        </p:txBody>
      </p:sp>
      <p:pic>
        <p:nvPicPr>
          <p:cNvPr id="4" name="Picture 3"/>
          <p:cNvPicPr/>
          <p:nvPr/>
        </p:nvPicPr>
        <p:blipFill>
          <a:blip r:embed="rId2"/>
          <a:stretch>
            <a:fillRect/>
          </a:stretch>
        </p:blipFill>
        <p:spPr>
          <a:xfrm>
            <a:off x="2895600" y="1638300"/>
            <a:ext cx="11963400" cy="60197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7949264" y="8934767"/>
            <a:ext cx="2389471" cy="580390"/>
          </a:xfrm>
          <a:prstGeom prst="rect">
            <a:avLst/>
          </a:prstGeom>
        </p:spPr>
        <p:txBody>
          <a:bodyPr lIns="0" tIns="0" rIns="0" bIns="0" rtlCol="0" anchor="t">
            <a:spAutoFit/>
          </a:bodyPr>
          <a:lstStyle/>
          <a:p>
            <a:pPr algn="ctr">
              <a:lnSpc>
                <a:spcPts val="4759"/>
              </a:lnSpc>
            </a:pPr>
            <a:r>
              <a:rPr lang="en-US" sz="3399" b="1">
                <a:solidFill>
                  <a:srgbClr val="000000"/>
                </a:solidFill>
                <a:latin typeface="Canva Sans Bold"/>
                <a:ea typeface="Canva Sans Bold"/>
                <a:cs typeface="Canva Sans Bold"/>
                <a:sym typeface="Canva Sans Bold"/>
              </a:rPr>
              <a:t>Home</a:t>
            </a: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page</a:t>
            </a:r>
          </a:p>
        </p:txBody>
      </p:sp>
      <p:pic>
        <p:nvPicPr>
          <p:cNvPr id="4" name="Picture 3"/>
          <p:cNvPicPr/>
          <p:nvPr/>
        </p:nvPicPr>
        <p:blipFill>
          <a:blip r:embed="rId2"/>
          <a:stretch>
            <a:fillRect/>
          </a:stretch>
        </p:blipFill>
        <p:spPr>
          <a:xfrm>
            <a:off x="2975263" y="1181100"/>
            <a:ext cx="12264737" cy="71627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4826397" y="9191625"/>
            <a:ext cx="9499203" cy="666849"/>
          </a:xfrm>
          <a:prstGeom prst="rect">
            <a:avLst/>
          </a:prstGeom>
        </p:spPr>
        <p:txBody>
          <a:bodyPr wrap="square" lIns="0" tIns="0" rIns="0" bIns="0" rtlCol="0" anchor="t">
            <a:spAutoFit/>
          </a:bodyPr>
          <a:lstStyle/>
          <a:p>
            <a:pPr algn="ctr">
              <a:lnSpc>
                <a:spcPts val="5179"/>
              </a:lnSpc>
            </a:pPr>
            <a:r>
              <a:rPr lang="en-US" sz="3699" b="1" dirty="0">
                <a:solidFill>
                  <a:srgbClr val="000000"/>
                </a:solidFill>
                <a:latin typeface="Canva Sans Bold"/>
                <a:ea typeface="Canva Sans Bold"/>
                <a:cs typeface="Canva Sans Bold"/>
                <a:sym typeface="Canva Sans Bold"/>
              </a:rPr>
              <a:t>Encoding</a:t>
            </a:r>
            <a:r>
              <a:rPr lang="en-US" sz="3699" dirty="0">
                <a:solidFill>
                  <a:srgbClr val="000000"/>
                </a:solidFill>
                <a:latin typeface="Canva Sans"/>
                <a:ea typeface="Canva Sans"/>
                <a:cs typeface="Canva Sans"/>
                <a:sym typeface="Canva Sans"/>
              </a:rPr>
              <a:t> </a:t>
            </a:r>
            <a:r>
              <a:rPr lang="en-US" sz="3699" b="1" dirty="0">
                <a:solidFill>
                  <a:srgbClr val="000000"/>
                </a:solidFill>
                <a:latin typeface="Canva Sans Bold"/>
                <a:ea typeface="Canva Sans Bold"/>
                <a:cs typeface="Canva Sans Bold"/>
                <a:sym typeface="Canva Sans Bold"/>
              </a:rPr>
              <a:t>images</a:t>
            </a:r>
            <a:r>
              <a:rPr lang="en-US" sz="3699" dirty="0">
                <a:solidFill>
                  <a:srgbClr val="000000"/>
                </a:solidFill>
                <a:latin typeface="Canva Sans"/>
                <a:ea typeface="Canva Sans"/>
                <a:cs typeface="Canva Sans"/>
                <a:sym typeface="Canva Sans"/>
              </a:rPr>
              <a:t> </a:t>
            </a:r>
            <a:r>
              <a:rPr lang="en-US" sz="3699" b="1" dirty="0">
                <a:solidFill>
                  <a:srgbClr val="000000"/>
                </a:solidFill>
                <a:latin typeface="Canva Sans Bold"/>
                <a:ea typeface="Canva Sans Bold"/>
                <a:cs typeface="Canva Sans Bold"/>
                <a:sym typeface="Canva Sans Bold"/>
              </a:rPr>
              <a:t>with</a:t>
            </a:r>
            <a:r>
              <a:rPr lang="en-US" sz="3699" dirty="0">
                <a:solidFill>
                  <a:srgbClr val="000000"/>
                </a:solidFill>
                <a:latin typeface="Canva Sans"/>
                <a:ea typeface="Canva Sans"/>
                <a:cs typeface="Canva Sans"/>
                <a:sym typeface="Canva Sans"/>
              </a:rPr>
              <a:t> </a:t>
            </a:r>
            <a:r>
              <a:rPr lang="en-US" sz="3699" b="1" dirty="0">
                <a:solidFill>
                  <a:srgbClr val="000000"/>
                </a:solidFill>
                <a:latin typeface="Canva Sans Bold"/>
                <a:ea typeface="Canva Sans Bold"/>
                <a:cs typeface="Canva Sans Bold"/>
                <a:sym typeface="Canva Sans Bold"/>
              </a:rPr>
              <a:t>secret</a:t>
            </a:r>
            <a:r>
              <a:rPr lang="en-US" sz="3699" dirty="0">
                <a:solidFill>
                  <a:srgbClr val="000000"/>
                </a:solidFill>
                <a:latin typeface="Canva Sans"/>
                <a:ea typeface="Canva Sans"/>
                <a:cs typeface="Canva Sans"/>
                <a:sym typeface="Canva Sans"/>
              </a:rPr>
              <a:t> </a:t>
            </a:r>
            <a:r>
              <a:rPr lang="en-US" sz="3699" b="1" dirty="0">
                <a:solidFill>
                  <a:srgbClr val="000000"/>
                </a:solidFill>
                <a:latin typeface="Canva Sans Bold"/>
                <a:ea typeface="Canva Sans Bold"/>
                <a:cs typeface="Canva Sans Bold"/>
                <a:sym typeface="Canva Sans Bold"/>
              </a:rPr>
              <a:t>message</a:t>
            </a:r>
          </a:p>
        </p:txBody>
      </p:sp>
      <p:pic>
        <p:nvPicPr>
          <p:cNvPr id="4" name="Picture 3"/>
          <p:cNvPicPr/>
          <p:nvPr/>
        </p:nvPicPr>
        <p:blipFill>
          <a:blip r:embed="rId2"/>
          <a:stretch>
            <a:fillRect/>
          </a:stretch>
        </p:blipFill>
        <p:spPr>
          <a:xfrm>
            <a:off x="3124200" y="1409701"/>
            <a:ext cx="12496799" cy="64769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561079" y="1364994"/>
            <a:ext cx="8385935" cy="1056641"/>
          </a:xfrm>
          <a:prstGeom prst="rect">
            <a:avLst/>
          </a:prstGeom>
        </p:spPr>
        <p:txBody>
          <a:bodyPr lIns="0" tIns="0" rIns="0" bIns="0" rtlCol="0" anchor="t">
            <a:spAutoFit/>
          </a:bodyPr>
          <a:lstStyle/>
          <a:p>
            <a:pPr marL="0" lvl="0" indent="0" algn="l">
              <a:lnSpc>
                <a:spcPts val="8000"/>
              </a:lnSpc>
            </a:pPr>
            <a:r>
              <a:rPr lang="en-US" sz="8000" b="1" spc="-336">
                <a:solidFill>
                  <a:srgbClr val="000000"/>
                </a:solidFill>
                <a:latin typeface="Open Sans Ultra-Bold"/>
                <a:ea typeface="Open Sans Ultra-Bold"/>
                <a:cs typeface="Open Sans Ultra-Bold"/>
                <a:sym typeface="Open Sans Ultra-Bold"/>
              </a:rPr>
              <a:t>INTRODUCTION</a:t>
            </a:r>
          </a:p>
        </p:txBody>
      </p:sp>
      <p:sp>
        <p:nvSpPr>
          <p:cNvPr id="3" name="TextBox 3"/>
          <p:cNvSpPr txBox="1"/>
          <p:nvPr/>
        </p:nvSpPr>
        <p:spPr>
          <a:xfrm>
            <a:off x="503403" y="2761719"/>
            <a:ext cx="16316797" cy="1196975"/>
          </a:xfrm>
          <a:prstGeom prst="rect">
            <a:avLst/>
          </a:prstGeom>
        </p:spPr>
        <p:txBody>
          <a:bodyPr lIns="0" tIns="0" rIns="0" bIns="0" rtlCol="0" anchor="t">
            <a:spAutoFit/>
          </a:bodyPr>
          <a:lstStyle/>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With the rise in sensitive data transmission over the internet, ensuring secure communication is essential.</a:t>
            </a:r>
          </a:p>
        </p:txBody>
      </p:sp>
      <p:sp>
        <p:nvSpPr>
          <p:cNvPr id="4" name="TextBox 4"/>
          <p:cNvSpPr txBox="1"/>
          <p:nvPr/>
        </p:nvSpPr>
        <p:spPr>
          <a:xfrm>
            <a:off x="503621" y="4296874"/>
            <a:ext cx="16316579" cy="1193455"/>
          </a:xfrm>
          <a:prstGeom prst="rect">
            <a:avLst/>
          </a:prstGeom>
        </p:spPr>
        <p:txBody>
          <a:bodyPr lIns="0" tIns="0" rIns="0" bIns="0" rtlCol="0" anchor="t">
            <a:spAutoFit/>
          </a:bodyPr>
          <a:lstStyle/>
          <a:p>
            <a:pPr marL="659963" lvl="1" indent="-329981" algn="just">
              <a:lnSpc>
                <a:spcPts val="4890"/>
              </a:lnSpc>
              <a:buFont typeface="Arial"/>
              <a:buChar char="•"/>
            </a:pPr>
            <a:r>
              <a:rPr lang="en-US" sz="3056" spc="-128">
                <a:solidFill>
                  <a:srgbClr val="000000"/>
                </a:solidFill>
                <a:latin typeface="Open Sans"/>
                <a:ea typeface="Open Sans"/>
                <a:cs typeface="Open Sans"/>
                <a:sym typeface="Open Sans"/>
              </a:rPr>
              <a:t>Cryptography and steganography are two primary fields addressing data security.</a:t>
            </a:r>
          </a:p>
          <a:p>
            <a:pPr algn="just">
              <a:lnSpc>
                <a:spcPts val="4890"/>
              </a:lnSpc>
            </a:pPr>
            <a:endParaRPr lang="en-US" sz="3056" spc="-128">
              <a:solidFill>
                <a:srgbClr val="000000"/>
              </a:solidFill>
              <a:latin typeface="Open Sans"/>
              <a:ea typeface="Open Sans"/>
              <a:cs typeface="Open Sans"/>
              <a:sym typeface="Open Sans"/>
            </a:endParaRPr>
          </a:p>
        </p:txBody>
      </p:sp>
      <p:sp>
        <p:nvSpPr>
          <p:cNvPr id="5" name="TextBox 5"/>
          <p:cNvSpPr txBox="1"/>
          <p:nvPr/>
        </p:nvSpPr>
        <p:spPr>
          <a:xfrm>
            <a:off x="1028700" y="5502386"/>
            <a:ext cx="9412784" cy="575945"/>
          </a:xfrm>
          <a:prstGeom prst="rect">
            <a:avLst/>
          </a:prstGeom>
        </p:spPr>
        <p:txBody>
          <a:bodyPr lIns="0" tIns="0" rIns="0" bIns="0" rtlCol="0" anchor="t">
            <a:spAutoFit/>
          </a:bodyPr>
          <a:lstStyle/>
          <a:p>
            <a:pPr marL="669289" lvl="1" indent="-334645" algn="just">
              <a:lnSpc>
                <a:spcPts val="4959"/>
              </a:lnSpc>
              <a:buAutoNum type="arabicPeriod"/>
            </a:pPr>
            <a:r>
              <a:rPr lang="en-US" sz="3099" spc="-130">
                <a:solidFill>
                  <a:srgbClr val="000000"/>
                </a:solidFill>
                <a:latin typeface="Open Sans"/>
                <a:ea typeface="Open Sans"/>
                <a:cs typeface="Open Sans"/>
                <a:sym typeface="Open Sans"/>
              </a:rPr>
              <a:t>Cryptography: Converts data into unreadable forms.</a:t>
            </a:r>
          </a:p>
        </p:txBody>
      </p:sp>
      <p:sp>
        <p:nvSpPr>
          <p:cNvPr id="6" name="TextBox 6"/>
          <p:cNvSpPr txBox="1"/>
          <p:nvPr/>
        </p:nvSpPr>
        <p:spPr>
          <a:xfrm>
            <a:off x="1162956" y="6589550"/>
            <a:ext cx="15962087" cy="575945"/>
          </a:xfrm>
          <a:prstGeom prst="rect">
            <a:avLst/>
          </a:prstGeom>
        </p:spPr>
        <p:txBody>
          <a:bodyPr lIns="0" tIns="0" rIns="0" bIns="0" rtlCol="0" anchor="t">
            <a:spAutoFit/>
          </a:bodyPr>
          <a:lstStyle/>
          <a:p>
            <a:pPr algn="just">
              <a:lnSpc>
                <a:spcPts val="4959"/>
              </a:lnSpc>
            </a:pPr>
            <a:r>
              <a:rPr lang="en-US" sz="3099" spc="-130">
                <a:solidFill>
                  <a:srgbClr val="000000"/>
                </a:solidFill>
                <a:latin typeface="Open Sans"/>
                <a:ea typeface="Open Sans"/>
                <a:cs typeface="Open Sans"/>
                <a:sym typeface="Open Sans"/>
              </a:rPr>
              <a:t>2. Steganography: Conceals data within media like images, audio, and videos.</a:t>
            </a:r>
          </a:p>
        </p:txBody>
      </p:sp>
      <p:sp>
        <p:nvSpPr>
          <p:cNvPr id="7" name="TextBox 7"/>
          <p:cNvSpPr txBox="1"/>
          <p:nvPr/>
        </p:nvSpPr>
        <p:spPr>
          <a:xfrm>
            <a:off x="503403" y="7266410"/>
            <a:ext cx="16015233" cy="1196975"/>
          </a:xfrm>
          <a:prstGeom prst="rect">
            <a:avLst/>
          </a:prstGeom>
        </p:spPr>
        <p:txBody>
          <a:bodyPr lIns="0" tIns="0" rIns="0" bIns="0" rtlCol="0" anchor="t">
            <a:spAutoFit/>
          </a:bodyPr>
          <a:lstStyle/>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Steganography provides a discreet, efficient, and lightweight alternative to traditional cryptographic methods.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6705600" y="9420863"/>
            <a:ext cx="5867400" cy="666849"/>
          </a:xfrm>
          <a:prstGeom prst="rect">
            <a:avLst/>
          </a:prstGeom>
        </p:spPr>
        <p:txBody>
          <a:bodyPr wrap="square" lIns="0" tIns="0" rIns="0" bIns="0" rtlCol="0" anchor="t">
            <a:spAutoFit/>
          </a:bodyPr>
          <a:lstStyle/>
          <a:p>
            <a:pPr algn="ctr">
              <a:lnSpc>
                <a:spcPts val="5179"/>
              </a:lnSpc>
            </a:pPr>
            <a:r>
              <a:rPr lang="en-US" sz="3699" b="1" dirty="0">
                <a:solidFill>
                  <a:srgbClr val="000000"/>
                </a:solidFill>
                <a:latin typeface="Canva Sans Bold"/>
                <a:ea typeface="Canva Sans Bold"/>
                <a:cs typeface="Canva Sans Bold"/>
                <a:sym typeface="Canva Sans Bold"/>
              </a:rPr>
              <a:t>Encoding</a:t>
            </a:r>
            <a:r>
              <a:rPr lang="en-US" sz="3699" dirty="0">
                <a:solidFill>
                  <a:srgbClr val="000000"/>
                </a:solidFill>
                <a:latin typeface="Canva Sans"/>
                <a:ea typeface="Canva Sans"/>
                <a:cs typeface="Canva Sans"/>
                <a:sym typeface="Canva Sans"/>
              </a:rPr>
              <a:t>  </a:t>
            </a:r>
            <a:r>
              <a:rPr lang="en-US" sz="3699" b="1" dirty="0">
                <a:solidFill>
                  <a:srgbClr val="000000"/>
                </a:solidFill>
                <a:latin typeface="Canva Sans Bold"/>
                <a:ea typeface="Canva Sans Bold"/>
                <a:cs typeface="Canva Sans Bold"/>
                <a:sym typeface="Canva Sans Bold"/>
              </a:rPr>
              <a:t>result</a:t>
            </a:r>
          </a:p>
        </p:txBody>
      </p:sp>
      <p:pic>
        <p:nvPicPr>
          <p:cNvPr id="4" name="Picture 3"/>
          <p:cNvPicPr/>
          <p:nvPr/>
        </p:nvPicPr>
        <p:blipFill>
          <a:blip r:embed="rId2"/>
          <a:stretch>
            <a:fillRect/>
          </a:stretch>
        </p:blipFill>
        <p:spPr>
          <a:xfrm>
            <a:off x="2438400" y="723900"/>
            <a:ext cx="13182600" cy="7467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4196298" y="8792007"/>
            <a:ext cx="9895403" cy="1313180"/>
          </a:xfrm>
          <a:prstGeom prst="rect">
            <a:avLst/>
          </a:prstGeom>
        </p:spPr>
        <p:txBody>
          <a:bodyPr lIns="0" tIns="0" rIns="0" bIns="0" rtlCol="0" anchor="t">
            <a:spAutoFit/>
          </a:bodyPr>
          <a:lstStyle/>
          <a:p>
            <a:pPr algn="ctr">
              <a:lnSpc>
                <a:spcPts val="5319"/>
              </a:lnSpc>
            </a:pPr>
            <a:r>
              <a:rPr lang="en-US" sz="3799" b="1">
                <a:solidFill>
                  <a:srgbClr val="000000"/>
                </a:solidFill>
                <a:latin typeface="Canva Sans Bold"/>
                <a:ea typeface="Canva Sans Bold"/>
                <a:cs typeface="Canva Sans Bold"/>
                <a:sym typeface="Canva Sans Bold"/>
              </a:rPr>
              <a:t>Decoding</a:t>
            </a:r>
            <a:r>
              <a:rPr lang="en-US" sz="3799">
                <a:solidFill>
                  <a:srgbClr val="000000"/>
                </a:solidFill>
                <a:latin typeface="Canva Sans"/>
                <a:ea typeface="Canva Sans"/>
                <a:cs typeface="Canva Sans"/>
                <a:sym typeface="Canva Sans"/>
              </a:rPr>
              <a:t> </a:t>
            </a:r>
            <a:r>
              <a:rPr lang="en-US" sz="3799" b="1">
                <a:solidFill>
                  <a:srgbClr val="000000"/>
                </a:solidFill>
                <a:latin typeface="Canva Sans Bold"/>
                <a:ea typeface="Canva Sans Bold"/>
                <a:cs typeface="Canva Sans Bold"/>
                <a:sym typeface="Canva Sans Bold"/>
              </a:rPr>
              <a:t>images</a:t>
            </a:r>
            <a:r>
              <a:rPr lang="en-US" sz="3799">
                <a:solidFill>
                  <a:srgbClr val="000000"/>
                </a:solidFill>
                <a:latin typeface="Canva Sans"/>
                <a:ea typeface="Canva Sans"/>
                <a:cs typeface="Canva Sans"/>
                <a:sym typeface="Canva Sans"/>
              </a:rPr>
              <a:t> </a:t>
            </a:r>
            <a:r>
              <a:rPr lang="en-US" sz="3799" b="1">
                <a:solidFill>
                  <a:srgbClr val="000000"/>
                </a:solidFill>
                <a:latin typeface="Canva Sans Bold"/>
                <a:ea typeface="Canva Sans Bold"/>
                <a:cs typeface="Canva Sans Bold"/>
                <a:sym typeface="Canva Sans Bold"/>
              </a:rPr>
              <a:t>with</a:t>
            </a:r>
            <a:r>
              <a:rPr lang="en-US" sz="3799">
                <a:solidFill>
                  <a:srgbClr val="000000"/>
                </a:solidFill>
                <a:latin typeface="Canva Sans"/>
                <a:ea typeface="Canva Sans"/>
                <a:cs typeface="Canva Sans"/>
                <a:sym typeface="Canva Sans"/>
              </a:rPr>
              <a:t> </a:t>
            </a:r>
            <a:r>
              <a:rPr lang="en-US" sz="3799" b="1">
                <a:solidFill>
                  <a:srgbClr val="000000"/>
                </a:solidFill>
                <a:latin typeface="Canva Sans Bold"/>
                <a:ea typeface="Canva Sans Bold"/>
                <a:cs typeface="Canva Sans Bold"/>
                <a:sym typeface="Canva Sans Bold"/>
              </a:rPr>
              <a:t>secret</a:t>
            </a:r>
            <a:r>
              <a:rPr lang="en-US" sz="3799">
                <a:solidFill>
                  <a:srgbClr val="000000"/>
                </a:solidFill>
                <a:latin typeface="Canva Sans"/>
                <a:ea typeface="Canva Sans"/>
                <a:cs typeface="Canva Sans"/>
                <a:sym typeface="Canva Sans"/>
              </a:rPr>
              <a:t> </a:t>
            </a:r>
            <a:r>
              <a:rPr lang="en-US" sz="3799" b="1">
                <a:solidFill>
                  <a:srgbClr val="000000"/>
                </a:solidFill>
                <a:latin typeface="Canva Sans Bold"/>
                <a:ea typeface="Canva Sans Bold"/>
                <a:cs typeface="Canva Sans Bold"/>
                <a:sym typeface="Canva Sans Bold"/>
              </a:rPr>
              <a:t>message display </a:t>
            </a:r>
          </a:p>
        </p:txBody>
      </p:sp>
      <p:pic>
        <p:nvPicPr>
          <p:cNvPr id="4" name="Picture 3"/>
          <p:cNvPicPr/>
          <p:nvPr/>
        </p:nvPicPr>
        <p:blipFill>
          <a:blip r:embed="rId2"/>
          <a:stretch>
            <a:fillRect/>
          </a:stretch>
        </p:blipFill>
        <p:spPr>
          <a:xfrm>
            <a:off x="2133600" y="1485900"/>
            <a:ext cx="14249400" cy="5791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667000" y="800100"/>
            <a:ext cx="12573000" cy="6857999"/>
          </a:xfrm>
          <a:prstGeom prst="rect">
            <a:avLst/>
          </a:prstGeom>
        </p:spPr>
      </p:pic>
      <p:sp>
        <p:nvSpPr>
          <p:cNvPr id="4" name="TextBox 3"/>
          <p:cNvSpPr txBox="1"/>
          <p:nvPr/>
        </p:nvSpPr>
        <p:spPr>
          <a:xfrm>
            <a:off x="5583382" y="8496300"/>
            <a:ext cx="7675418" cy="692497"/>
          </a:xfrm>
          <a:prstGeom prst="rect">
            <a:avLst/>
          </a:prstGeom>
          <a:noFill/>
        </p:spPr>
        <p:txBody>
          <a:bodyPr wrap="square" rtlCol="0">
            <a:spAutoFit/>
          </a:bodyPr>
          <a:lstStyle/>
          <a:p>
            <a:r>
              <a:rPr lang="en-US" sz="3900" dirty="0" smtClean="0">
                <a:latin typeface="Canva Sans Bold" panose="020B0604020202020204" charset="0"/>
              </a:rPr>
              <a:t>Text to Image decode result</a:t>
            </a:r>
            <a:endParaRPr lang="en-US" sz="3900" dirty="0">
              <a:latin typeface="Canva Sans Bold" panose="020B060402020202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5710388" y="9382134"/>
            <a:ext cx="6867225" cy="662940"/>
          </a:xfrm>
          <a:prstGeom prst="rect">
            <a:avLst/>
          </a:prstGeom>
        </p:spPr>
        <p:txBody>
          <a:bodyPr lIns="0" tIns="0" rIns="0" bIns="0" rtlCol="0" anchor="t">
            <a:spAutoFit/>
          </a:bodyPr>
          <a:lstStyle/>
          <a:p>
            <a:pPr algn="ctr">
              <a:lnSpc>
                <a:spcPts val="5459"/>
              </a:lnSpc>
            </a:pPr>
            <a:r>
              <a:rPr lang="en-US" sz="3899" b="1" dirty="0">
                <a:solidFill>
                  <a:srgbClr val="000000"/>
                </a:solidFill>
                <a:latin typeface="Canva Sans Bold"/>
                <a:ea typeface="Canva Sans Bold"/>
                <a:cs typeface="Canva Sans Bold"/>
                <a:sym typeface="Canva Sans Bold"/>
              </a:rPr>
              <a:t>Encoding</a:t>
            </a:r>
            <a:r>
              <a:rPr lang="en-US" sz="3899" dirty="0">
                <a:solidFill>
                  <a:srgbClr val="000000"/>
                </a:solidFill>
                <a:latin typeface="Canva Sans"/>
                <a:ea typeface="Canva Sans"/>
                <a:cs typeface="Canva Sans"/>
                <a:sym typeface="Canva Sans"/>
              </a:rPr>
              <a:t> </a:t>
            </a:r>
            <a:r>
              <a:rPr lang="en-US" sz="3899" b="1" dirty="0">
                <a:solidFill>
                  <a:srgbClr val="000000"/>
                </a:solidFill>
                <a:latin typeface="Canva Sans Bold"/>
                <a:ea typeface="Canva Sans Bold"/>
                <a:cs typeface="Canva Sans Bold"/>
                <a:sym typeface="Canva Sans Bold"/>
              </a:rPr>
              <a:t>audio</a:t>
            </a:r>
            <a:r>
              <a:rPr lang="en-US" sz="3899" dirty="0">
                <a:solidFill>
                  <a:srgbClr val="000000"/>
                </a:solidFill>
                <a:latin typeface="Canva Sans"/>
                <a:ea typeface="Canva Sans"/>
                <a:cs typeface="Canva Sans"/>
                <a:sym typeface="Canva Sans"/>
              </a:rPr>
              <a:t> </a:t>
            </a:r>
            <a:r>
              <a:rPr lang="en-US" sz="3899" b="1" dirty="0">
                <a:solidFill>
                  <a:srgbClr val="000000"/>
                </a:solidFill>
                <a:latin typeface="Canva Sans Bold"/>
                <a:ea typeface="Canva Sans Bold"/>
                <a:cs typeface="Canva Sans Bold"/>
                <a:sym typeface="Canva Sans Bold"/>
              </a:rPr>
              <a:t>files</a:t>
            </a:r>
          </a:p>
        </p:txBody>
      </p:sp>
      <p:pic>
        <p:nvPicPr>
          <p:cNvPr id="4" name="Picture 3"/>
          <p:cNvPicPr/>
          <p:nvPr/>
        </p:nvPicPr>
        <p:blipFill>
          <a:blip r:embed="rId2" cstate="print"/>
          <a:stretch>
            <a:fillRect/>
          </a:stretch>
        </p:blipFill>
        <p:spPr>
          <a:xfrm>
            <a:off x="3622963" y="1104900"/>
            <a:ext cx="11464637" cy="6872287"/>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115291"/>
            <a:ext cx="1856916" cy="751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5862788" y="9534534"/>
            <a:ext cx="6867225" cy="662940"/>
          </a:xfrm>
          <a:prstGeom prst="rect">
            <a:avLst/>
          </a:prstGeom>
        </p:spPr>
        <p:txBody>
          <a:bodyPr lIns="0" tIns="0" rIns="0" bIns="0" rtlCol="0" anchor="t">
            <a:spAutoFit/>
          </a:bodyPr>
          <a:lstStyle/>
          <a:p>
            <a:pPr algn="ctr">
              <a:lnSpc>
                <a:spcPts val="5459"/>
              </a:lnSpc>
            </a:pPr>
            <a:r>
              <a:rPr lang="en-US" sz="3899" b="1">
                <a:solidFill>
                  <a:srgbClr val="000000"/>
                </a:solidFill>
                <a:latin typeface="Canva Sans Bold"/>
                <a:ea typeface="Canva Sans Bold"/>
                <a:cs typeface="Canva Sans Bold"/>
                <a:sym typeface="Canva Sans Bold"/>
              </a:rPr>
              <a:t>Decoding audio</a:t>
            </a:r>
            <a:r>
              <a:rPr lang="en-US" sz="3899">
                <a:solidFill>
                  <a:srgbClr val="000000"/>
                </a:solidFill>
                <a:latin typeface="Canva Sans"/>
                <a:ea typeface="Canva Sans"/>
                <a:cs typeface="Canva Sans"/>
                <a:sym typeface="Canva Sans"/>
              </a:rPr>
              <a:t> </a:t>
            </a:r>
            <a:r>
              <a:rPr lang="en-US" sz="3899" b="1">
                <a:solidFill>
                  <a:srgbClr val="000000"/>
                </a:solidFill>
                <a:latin typeface="Canva Sans Bold"/>
                <a:ea typeface="Canva Sans Bold"/>
                <a:cs typeface="Canva Sans Bold"/>
                <a:sym typeface="Canva Sans Bold"/>
              </a:rPr>
              <a:t>files</a:t>
            </a:r>
          </a:p>
        </p:txBody>
      </p:sp>
      <p:pic>
        <p:nvPicPr>
          <p:cNvPr id="4" name="Picture 3"/>
          <p:cNvPicPr/>
          <p:nvPr/>
        </p:nvPicPr>
        <p:blipFill rotWithShape="1">
          <a:blip r:embed="rId2" cstate="print"/>
          <a:srcRect t="2490"/>
          <a:stretch/>
        </p:blipFill>
        <p:spPr bwMode="auto">
          <a:xfrm>
            <a:off x="2895600" y="1333500"/>
            <a:ext cx="12725400" cy="7162799"/>
          </a:xfrm>
          <a:prstGeom prst="rect">
            <a:avLst/>
          </a:prstGeom>
          <a:ln>
            <a:noFill/>
          </a:ln>
          <a:extLst>
            <a:ext uri="{53640926-AAD7-44D8-BBD7-CCE9431645EC}">
              <a14:shadowObscured xmlns:a14="http://schemas.microsoft.com/office/drawing/2010/main"/>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799" y="1406235"/>
            <a:ext cx="1891149" cy="765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5860160" y="9182100"/>
            <a:ext cx="5238368" cy="705334"/>
          </a:xfrm>
          <a:prstGeom prst="rect">
            <a:avLst/>
          </a:prstGeom>
        </p:spPr>
        <p:txBody>
          <a:bodyPr lIns="0" tIns="0" rIns="0" bIns="0" rtlCol="0" anchor="t">
            <a:spAutoFit/>
          </a:bodyPr>
          <a:lstStyle/>
          <a:p>
            <a:pPr algn="ctr">
              <a:lnSpc>
                <a:spcPts val="5869"/>
              </a:lnSpc>
            </a:pPr>
            <a:r>
              <a:rPr lang="en-US" sz="4192" b="1">
                <a:solidFill>
                  <a:srgbClr val="000000"/>
                </a:solidFill>
                <a:latin typeface="Canva Sans Bold"/>
                <a:ea typeface="Canva Sans Bold"/>
                <a:cs typeface="Canva Sans Bold"/>
                <a:sym typeface="Canva Sans Bold"/>
              </a:rPr>
              <a:t>Encoding</a:t>
            </a:r>
            <a:r>
              <a:rPr lang="en-US" sz="4192">
                <a:solidFill>
                  <a:srgbClr val="000000"/>
                </a:solidFill>
                <a:latin typeface="Canva Sans"/>
                <a:ea typeface="Canva Sans"/>
                <a:cs typeface="Canva Sans"/>
                <a:sym typeface="Canva Sans"/>
              </a:rPr>
              <a:t> </a:t>
            </a:r>
            <a:r>
              <a:rPr lang="en-US" sz="4192" b="1">
                <a:solidFill>
                  <a:srgbClr val="000000"/>
                </a:solidFill>
                <a:latin typeface="Canva Sans Bold"/>
                <a:ea typeface="Canva Sans Bold"/>
                <a:cs typeface="Canva Sans Bold"/>
                <a:sym typeface="Canva Sans Bold"/>
              </a:rPr>
              <a:t>video</a:t>
            </a:r>
            <a:r>
              <a:rPr lang="en-US" sz="4192">
                <a:solidFill>
                  <a:srgbClr val="000000"/>
                </a:solidFill>
                <a:latin typeface="Canva Sans"/>
                <a:ea typeface="Canva Sans"/>
                <a:cs typeface="Canva Sans"/>
                <a:sym typeface="Canva Sans"/>
              </a:rPr>
              <a:t> </a:t>
            </a:r>
            <a:r>
              <a:rPr lang="en-US" sz="4192" b="1">
                <a:solidFill>
                  <a:srgbClr val="000000"/>
                </a:solidFill>
                <a:latin typeface="Canva Sans Bold"/>
                <a:ea typeface="Canva Sans Bold"/>
                <a:cs typeface="Canva Sans Bold"/>
                <a:sym typeface="Canva Sans Bold"/>
              </a:rPr>
              <a:t>files</a:t>
            </a:r>
          </a:p>
        </p:txBody>
      </p:sp>
      <p:pic>
        <p:nvPicPr>
          <p:cNvPr id="4" name="Picture 3"/>
          <p:cNvPicPr/>
          <p:nvPr/>
        </p:nvPicPr>
        <p:blipFill>
          <a:blip r:embed="rId2" cstate="print"/>
          <a:stretch>
            <a:fillRect/>
          </a:stretch>
        </p:blipFill>
        <p:spPr>
          <a:xfrm>
            <a:off x="2667000" y="647700"/>
            <a:ext cx="12268199" cy="7696200"/>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81198"/>
            <a:ext cx="1752600" cy="59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6499662" y="8552966"/>
            <a:ext cx="5288676" cy="705334"/>
          </a:xfrm>
          <a:prstGeom prst="rect">
            <a:avLst/>
          </a:prstGeom>
        </p:spPr>
        <p:txBody>
          <a:bodyPr lIns="0" tIns="0" rIns="0" bIns="0" rtlCol="0" anchor="t">
            <a:spAutoFit/>
          </a:bodyPr>
          <a:lstStyle/>
          <a:p>
            <a:pPr algn="ctr">
              <a:lnSpc>
                <a:spcPts val="5869"/>
              </a:lnSpc>
            </a:pPr>
            <a:r>
              <a:rPr lang="en-US" sz="4192" b="1">
                <a:solidFill>
                  <a:srgbClr val="000000"/>
                </a:solidFill>
                <a:latin typeface="Canva Sans Bold"/>
                <a:ea typeface="Canva Sans Bold"/>
                <a:cs typeface="Canva Sans Bold"/>
                <a:sym typeface="Canva Sans Bold"/>
              </a:rPr>
              <a:t>Decoding video</a:t>
            </a:r>
            <a:r>
              <a:rPr lang="en-US" sz="4192">
                <a:solidFill>
                  <a:srgbClr val="000000"/>
                </a:solidFill>
                <a:latin typeface="Canva Sans"/>
                <a:ea typeface="Canva Sans"/>
                <a:cs typeface="Canva Sans"/>
                <a:sym typeface="Canva Sans"/>
              </a:rPr>
              <a:t> </a:t>
            </a:r>
            <a:r>
              <a:rPr lang="en-US" sz="4192" b="1">
                <a:solidFill>
                  <a:srgbClr val="000000"/>
                </a:solidFill>
                <a:latin typeface="Canva Sans Bold"/>
                <a:ea typeface="Canva Sans Bold"/>
                <a:cs typeface="Canva Sans Bold"/>
                <a:sym typeface="Canva Sans Bold"/>
              </a:rPr>
              <a:t>files</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3124200" y="1028700"/>
            <a:ext cx="11887199" cy="6629400"/>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5145" y="1181100"/>
            <a:ext cx="1683327" cy="661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3" name="TextBox 3"/>
          <p:cNvSpPr txBox="1"/>
          <p:nvPr/>
        </p:nvSpPr>
        <p:spPr>
          <a:xfrm>
            <a:off x="5949900" y="9182100"/>
            <a:ext cx="6388200" cy="646430"/>
          </a:xfrm>
          <a:prstGeom prst="rect">
            <a:avLst/>
          </a:prstGeom>
        </p:spPr>
        <p:txBody>
          <a:bodyPr lIns="0" tIns="0" rIns="0" bIns="0" rtlCol="0" anchor="t">
            <a:spAutoFit/>
          </a:bodyPr>
          <a:lstStyle/>
          <a:p>
            <a:pPr algn="ctr">
              <a:lnSpc>
                <a:spcPts val="5319"/>
              </a:lnSpc>
            </a:pPr>
            <a:r>
              <a:rPr lang="en-US" sz="3799" b="1">
                <a:solidFill>
                  <a:srgbClr val="000000"/>
                </a:solidFill>
                <a:latin typeface="Canva Sans Bold"/>
                <a:ea typeface="Canva Sans Bold"/>
                <a:cs typeface="Canva Sans Bold"/>
                <a:sym typeface="Canva Sans Bold"/>
              </a:rPr>
              <a:t>Email</a:t>
            </a:r>
            <a:r>
              <a:rPr lang="en-US" sz="3799">
                <a:solidFill>
                  <a:srgbClr val="000000"/>
                </a:solidFill>
                <a:latin typeface="Canva Sans"/>
                <a:ea typeface="Canva Sans"/>
                <a:cs typeface="Canva Sans"/>
                <a:sym typeface="Canva Sans"/>
              </a:rPr>
              <a:t> </a:t>
            </a:r>
            <a:r>
              <a:rPr lang="en-US" sz="3799" b="1">
                <a:solidFill>
                  <a:srgbClr val="000000"/>
                </a:solidFill>
                <a:latin typeface="Canva Sans Bold"/>
                <a:ea typeface="Canva Sans Bold"/>
                <a:cs typeface="Canva Sans Bold"/>
                <a:sym typeface="Canva Sans Bold"/>
              </a:rPr>
              <a:t>communication</a:t>
            </a:r>
            <a:r>
              <a:rPr lang="en-US" sz="3799">
                <a:solidFill>
                  <a:srgbClr val="000000"/>
                </a:solidFill>
                <a:latin typeface="Canva Sans"/>
                <a:ea typeface="Canva Sans"/>
                <a:cs typeface="Canva Sans"/>
                <a:sym typeface="Canva Sans"/>
              </a:rPr>
              <a:t> </a:t>
            </a:r>
            <a:r>
              <a:rPr lang="en-US" sz="3799" b="1">
                <a:solidFill>
                  <a:srgbClr val="000000"/>
                </a:solidFill>
                <a:latin typeface="Canva Sans Bold"/>
                <a:ea typeface="Canva Sans Bold"/>
                <a:cs typeface="Canva Sans Bold"/>
                <a:sym typeface="Canva Sans Bold"/>
              </a:rPr>
              <a:t>page</a:t>
            </a:r>
          </a:p>
        </p:txBody>
      </p:sp>
      <p:pic>
        <p:nvPicPr>
          <p:cNvPr id="4" name="Picture 3"/>
          <p:cNvPicPr/>
          <p:nvPr/>
        </p:nvPicPr>
        <p:blipFill>
          <a:blip r:embed="rId2" cstate="print"/>
          <a:stretch>
            <a:fillRect/>
          </a:stretch>
        </p:blipFill>
        <p:spPr>
          <a:xfrm>
            <a:off x="2590800" y="1104900"/>
            <a:ext cx="12192000" cy="7010400"/>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136072"/>
            <a:ext cx="2057400" cy="68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751651"/>
            <a:ext cx="6134576" cy="1056641"/>
          </a:xfrm>
          <a:prstGeom prst="rect">
            <a:avLst/>
          </a:prstGeom>
        </p:spPr>
        <p:txBody>
          <a:bodyPr lIns="0" tIns="0" rIns="0" bIns="0" rtlCol="0" anchor="t">
            <a:spAutoFit/>
          </a:bodyPr>
          <a:lstStyle/>
          <a:p>
            <a:pPr algn="ctr">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CHALLENGES </a:t>
            </a:r>
          </a:p>
        </p:txBody>
      </p:sp>
      <p:sp>
        <p:nvSpPr>
          <p:cNvPr id="3" name="TextBox 3"/>
          <p:cNvSpPr txBox="1"/>
          <p:nvPr/>
        </p:nvSpPr>
        <p:spPr>
          <a:xfrm>
            <a:off x="1028700" y="2019462"/>
            <a:ext cx="16427580" cy="3280411"/>
          </a:xfrm>
          <a:prstGeom prst="rect">
            <a:avLst/>
          </a:prstGeom>
        </p:spPr>
        <p:txBody>
          <a:bodyPr lIns="0" tIns="0" rIns="0" bIns="0" rtlCol="0" anchor="t">
            <a:spAutoFit/>
          </a:bodyPr>
          <a:lstStyle/>
          <a:p>
            <a:pPr marL="798826" lvl="1" indent="-399413" algn="just">
              <a:lnSpc>
                <a:spcPts val="6659"/>
              </a:lnSpc>
              <a:buFont typeface="Arial"/>
              <a:buChar char="•"/>
            </a:pPr>
            <a:r>
              <a:rPr lang="en-US" sz="3699" spc="-155">
                <a:solidFill>
                  <a:srgbClr val="000000"/>
                </a:solidFill>
                <a:latin typeface="Open Sans"/>
                <a:ea typeface="Open Sans"/>
                <a:cs typeface="Open Sans"/>
                <a:sym typeface="Open Sans"/>
              </a:rPr>
              <a:t>Capacity vs. Quality: A trade-off between embedding a large amount of data and maintaining image quality.</a:t>
            </a:r>
          </a:p>
          <a:p>
            <a:pPr marL="798826" lvl="1" indent="-399413" algn="just">
              <a:lnSpc>
                <a:spcPts val="6659"/>
              </a:lnSpc>
              <a:buFont typeface="Arial"/>
              <a:buChar char="•"/>
            </a:pPr>
            <a:r>
              <a:rPr lang="en-US" sz="3699" spc="-155">
                <a:solidFill>
                  <a:srgbClr val="000000"/>
                </a:solidFill>
                <a:latin typeface="Open Sans"/>
                <a:ea typeface="Open Sans"/>
                <a:cs typeface="Open Sans"/>
                <a:sym typeface="Open Sans"/>
              </a:rPr>
              <a:t>Image Quality: Embedding too much data can degrade the quality of the image</a:t>
            </a:r>
            <a:r>
              <a:rPr lang="en-US" sz="3699" b="1" spc="-155">
                <a:solidFill>
                  <a:srgbClr val="000000"/>
                </a:solidFill>
                <a:latin typeface="Open Sans Ultra-Bold"/>
                <a:ea typeface="Open Sans Ultra-Bold"/>
                <a:cs typeface="Open Sans Ultra-Bold"/>
                <a:sym typeface="Open Sans Ultra-Bold"/>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014300"/>
            <a:ext cx="7858212" cy="1060451"/>
          </a:xfrm>
          <a:prstGeom prst="rect">
            <a:avLst/>
          </a:prstGeom>
        </p:spPr>
        <p:txBody>
          <a:bodyPr lIns="0" tIns="0" rIns="0" bIns="0" rtlCol="0" anchor="t">
            <a:spAutoFit/>
          </a:bodyPr>
          <a:lstStyle/>
          <a:p>
            <a:pPr algn="just">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CONCLUSIONS</a:t>
            </a:r>
          </a:p>
        </p:txBody>
      </p:sp>
      <p:sp>
        <p:nvSpPr>
          <p:cNvPr id="3" name="TextBox 3"/>
          <p:cNvSpPr txBox="1"/>
          <p:nvPr/>
        </p:nvSpPr>
        <p:spPr>
          <a:xfrm>
            <a:off x="1160031" y="2333016"/>
            <a:ext cx="15853003" cy="6233795"/>
          </a:xfrm>
          <a:prstGeom prst="rect">
            <a:avLst/>
          </a:prstGeom>
        </p:spPr>
        <p:txBody>
          <a:bodyPr lIns="0" tIns="0" rIns="0" bIns="0" rtlCol="0" anchor="t">
            <a:spAutoFit/>
          </a:bodyPr>
          <a:lstStyle/>
          <a:p>
            <a:pPr marL="669289" lvl="1" indent="-334645" algn="just">
              <a:lnSpc>
                <a:spcPts val="4959"/>
              </a:lnSpc>
              <a:buFont typeface="Arial"/>
              <a:buChar char="•"/>
            </a:pPr>
            <a:r>
              <a:rPr lang="en-US" sz="3099" b="1" spc="-130">
                <a:solidFill>
                  <a:srgbClr val="000000"/>
                </a:solidFill>
                <a:latin typeface="Open Sans Ultra-Bold"/>
                <a:ea typeface="Open Sans Ultra-Bold"/>
                <a:cs typeface="Open Sans Ultra-Bold"/>
                <a:sym typeface="Open Sans Ultra-Bold"/>
              </a:rPr>
              <a:t> </a:t>
            </a:r>
            <a:r>
              <a:rPr lang="en-US" sz="3099" spc="-130">
                <a:solidFill>
                  <a:srgbClr val="000000"/>
                </a:solidFill>
                <a:latin typeface="Open Sans"/>
                <a:ea typeface="Open Sans"/>
                <a:cs typeface="Open Sans"/>
                <a:sym typeface="Open Sans"/>
              </a:rPr>
              <a:t>Steganography is a powerful technique for hiding sensitive data in multimedia files. The LSB method is popular due to its simplicity.</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Support for multiple media types—image, audio, text and video —adds versatility and real-world applicability to the system.</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The implementation of techniques like LSB ensures that data embedding remains subtle and non-disruptive.</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 The system offers clear feedback, allowing users to download stego files or view extracted messages with ease.</a:t>
            </a:r>
          </a:p>
          <a:p>
            <a:pPr marL="669289" lvl="1" indent="-334645" algn="just">
              <a:lnSpc>
                <a:spcPts val="4959"/>
              </a:lnSpc>
              <a:buFont typeface="Arial"/>
              <a:buChar char="•"/>
            </a:pPr>
            <a:r>
              <a:rPr lang="en-US" sz="3099" b="1" spc="-130">
                <a:solidFill>
                  <a:srgbClr val="000000"/>
                </a:solidFill>
                <a:latin typeface="Open Sans Bold"/>
                <a:ea typeface="Open Sans Bold"/>
                <a:cs typeface="Open Sans Bold"/>
                <a:sym typeface="Open Sans Bold"/>
              </a:rPr>
              <a:t>Future Scope:</a:t>
            </a:r>
            <a:r>
              <a:rPr lang="en-US" sz="3099" spc="-130">
                <a:solidFill>
                  <a:srgbClr val="000000"/>
                </a:solidFill>
                <a:latin typeface="Open Sans"/>
                <a:ea typeface="Open Sans"/>
                <a:cs typeface="Open Sans"/>
                <a:sym typeface="Open Sans"/>
              </a:rPr>
              <a:t> Further research on more secure and efficient steganography techniques, especially for video and audio files.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14350" y="1550300"/>
          <a:ext cx="17259300" cy="8540178"/>
        </p:xfrm>
        <a:graphic>
          <a:graphicData uri="http://schemas.openxmlformats.org/drawingml/2006/table">
            <a:tbl>
              <a:tblPr/>
              <a:tblGrid>
                <a:gridCol w="4301372">
                  <a:extLst>
                    <a:ext uri="{9D8B030D-6E8A-4147-A177-3AD203B41FA5}">
                      <a16:colId xmlns:a16="http://schemas.microsoft.com/office/drawing/2014/main" xmlns="" val="20000"/>
                    </a:ext>
                  </a:extLst>
                </a:gridCol>
                <a:gridCol w="4177970">
                  <a:extLst>
                    <a:ext uri="{9D8B030D-6E8A-4147-A177-3AD203B41FA5}">
                      <a16:colId xmlns:a16="http://schemas.microsoft.com/office/drawing/2014/main" xmlns="" val="20001"/>
                    </a:ext>
                  </a:extLst>
                </a:gridCol>
                <a:gridCol w="3490705">
                  <a:extLst>
                    <a:ext uri="{9D8B030D-6E8A-4147-A177-3AD203B41FA5}">
                      <a16:colId xmlns:a16="http://schemas.microsoft.com/office/drawing/2014/main" xmlns="" val="20002"/>
                    </a:ext>
                  </a:extLst>
                </a:gridCol>
                <a:gridCol w="5289253">
                  <a:extLst>
                    <a:ext uri="{9D8B030D-6E8A-4147-A177-3AD203B41FA5}">
                      <a16:colId xmlns:a16="http://schemas.microsoft.com/office/drawing/2014/main" xmlns="" val="20003"/>
                    </a:ext>
                  </a:extLst>
                </a:gridCol>
              </a:tblGrid>
              <a:tr h="1411305">
                <a:tc>
                  <a:txBody>
                    <a:bodyPr/>
                    <a:lstStyle/>
                    <a:p>
                      <a:pPr algn="ctr">
                        <a:lnSpc>
                          <a:spcPts val="3780"/>
                        </a:lnSpc>
                        <a:defRPr/>
                      </a:pPr>
                      <a:r>
                        <a:rPr lang="en-US" sz="2700">
                          <a:solidFill>
                            <a:srgbClr val="000000"/>
                          </a:solidFill>
                          <a:latin typeface="Open Sans"/>
                          <a:ea typeface="Open Sans"/>
                          <a:cs typeface="Open Sans"/>
                          <a:sym typeface="Open Sans"/>
                        </a:rPr>
                        <a:t>Title And 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0000"/>
                          </a:solidFill>
                          <a:latin typeface="Open Sans"/>
                          <a:ea typeface="Open Sans"/>
                          <a:cs typeface="Open Sans"/>
                          <a:sym typeface="Open Sans"/>
                        </a:rPr>
                        <a:t>Journal And 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a:solidFill>
                            <a:srgbClr val="000000"/>
                          </a:solidFill>
                          <a:latin typeface="Open Sans"/>
                          <a:ea typeface="Open Sans"/>
                          <a:cs typeface="Open Sans"/>
                          <a:sym typeface="Open Sans"/>
                        </a:rPr>
                        <a:t>Description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a:solidFill>
                            <a:srgbClr val="000000"/>
                          </a:solidFill>
                          <a:latin typeface="Open Sans"/>
                          <a:ea typeface="Open Sans"/>
                          <a:cs typeface="Open Sans"/>
                          <a:sym typeface="Open Sans"/>
                        </a:rPr>
                        <a:t>Limitations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2248406">
                <a:tc>
                  <a:txBody>
                    <a:bodyPr/>
                    <a:lstStyle/>
                    <a:p>
                      <a:pPr algn="ctr">
                        <a:lnSpc>
                          <a:spcPts val="2799"/>
                        </a:lnSpc>
                        <a:defRPr/>
                      </a:pPr>
                      <a:r>
                        <a:rPr lang="en-US" sz="1999">
                          <a:solidFill>
                            <a:srgbClr val="000000"/>
                          </a:solidFill>
                          <a:latin typeface="Open Sans"/>
                          <a:ea typeface="Open Sans"/>
                          <a:cs typeface="Open Sans"/>
                          <a:sym typeface="Open Sans"/>
                        </a:rPr>
                        <a:t>A Secure Image Steganography Based on Cryptography Technique</a:t>
                      </a:r>
                      <a:endParaRPr lang="en-US" sz="1100"/>
                    </a:p>
                    <a:p>
                      <a:pPr algn="ctr">
                        <a:lnSpc>
                          <a:spcPts val="2799"/>
                        </a:lnSpc>
                      </a:pPr>
                      <a:r>
                        <a:rPr lang="en-US" sz="1999">
                          <a:solidFill>
                            <a:srgbClr val="000000"/>
                          </a:solidFill>
                          <a:latin typeface="Open Sans"/>
                          <a:ea typeface="Open Sans"/>
                          <a:cs typeface="Open Sans"/>
                          <a:sym typeface="Open Sans"/>
                        </a:rPr>
                        <a:t>(Lokesh Kumar &amp; et al.)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Open Sans"/>
                          <a:ea typeface="Open Sans"/>
                          <a:cs typeface="Open Sans"/>
                          <a:sym typeface="Open Sans"/>
                        </a:rPr>
                        <a:t>International Journal, of Advanced Sciences, 2019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ns"/>
                          <a:ea typeface="Open Sans"/>
                          <a:cs typeface="Open Sans"/>
                          <a:sym typeface="Open Sans"/>
                        </a:rPr>
                        <a:t>Proposes an improved LSB technique for embedding data in images while maintaining quality.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939"/>
                        </a:lnSpc>
                        <a:defRPr/>
                      </a:pPr>
                      <a:r>
                        <a:rPr lang="en-US" sz="2099">
                          <a:solidFill>
                            <a:srgbClr val="000000"/>
                          </a:solidFill>
                          <a:latin typeface="Open Sans"/>
                          <a:ea typeface="Open Sans"/>
                          <a:cs typeface="Open Sans"/>
                          <a:sym typeface="Open Sans"/>
                        </a:rPr>
                        <a:t>Limited to image-based steganography; does not address robustness against advanced attacks.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2611978">
                <a:tc>
                  <a:txBody>
                    <a:bodyPr/>
                    <a:lstStyle/>
                    <a:p>
                      <a:pPr algn="ctr">
                        <a:lnSpc>
                          <a:spcPts val="2799"/>
                        </a:lnSpc>
                        <a:defRPr/>
                      </a:pPr>
                      <a:r>
                        <a:rPr lang="en-US" sz="1999">
                          <a:solidFill>
                            <a:srgbClr val="000000"/>
                          </a:solidFill>
                          <a:latin typeface="Open Sans"/>
                          <a:ea typeface="Open Sans"/>
                          <a:cs typeface="Open Sans"/>
                          <a:sym typeface="Open Sans"/>
                        </a:rPr>
                        <a:t>Audio Steganography: An Overview(Sharma, Tanuja)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Open Sans"/>
                          <a:ea typeface="Open Sans"/>
                          <a:cs typeface="Open Sans"/>
                          <a:sym typeface="Open Sans"/>
                        </a:rPr>
                        <a:t>IEEE Transactions, 2020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ns"/>
                          <a:ea typeface="Open Sans"/>
                          <a:cs typeface="Open Sans"/>
                          <a:sym typeface="Open Sans"/>
                        </a:rPr>
                        <a:t>Explores audio steganography techniques and their robustness to compression and noise.</a:t>
                      </a:r>
                      <a:endParaRPr lang="en-US" sz="1100"/>
                    </a:p>
                    <a:p>
                      <a:pPr algn="l">
                        <a:lnSpc>
                          <a:spcPts val="279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ns"/>
                          <a:ea typeface="Open Sans"/>
                          <a:cs typeface="Open Sans"/>
                          <a:sym typeface="Open Sans"/>
                        </a:rPr>
                        <a:t>Focuses primarily on theoretical methods; lacks practical implementations for real-world scenarios.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2268489">
                <a:tc>
                  <a:txBody>
                    <a:bodyPr/>
                    <a:lstStyle/>
                    <a:p>
                      <a:pPr algn="ctr">
                        <a:lnSpc>
                          <a:spcPts val="2799"/>
                        </a:lnSpc>
                        <a:defRPr/>
                      </a:pPr>
                      <a:r>
                        <a:rPr lang="en-US" sz="1999">
                          <a:solidFill>
                            <a:srgbClr val="000000"/>
                          </a:solidFill>
                          <a:latin typeface="Open Sans"/>
                          <a:ea typeface="Open Sans"/>
                          <a:cs typeface="Open Sans"/>
                          <a:sym typeface="Open Sans"/>
                        </a:rPr>
                        <a:t>A Survey on Video Steganography Techniques</a:t>
                      </a:r>
                      <a:endParaRPr lang="en-US" sz="1100"/>
                    </a:p>
                    <a:p>
                      <a:pPr algn="ctr">
                        <a:lnSpc>
                          <a:spcPts val="2799"/>
                        </a:lnSpc>
                      </a:pPr>
                      <a:r>
                        <a:rPr lang="en-US" sz="1999">
                          <a:solidFill>
                            <a:srgbClr val="000000"/>
                          </a:solidFill>
                          <a:latin typeface="Open Sans"/>
                          <a:ea typeface="Open Sans"/>
                          <a:cs typeface="Open Sans"/>
                          <a:sym typeface="Open Sans"/>
                        </a:rPr>
                        <a:t>(Tiwari, Ajit Kumar, et al.)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Open Sans"/>
                          <a:ea typeface="Open Sans"/>
                          <a:cs typeface="Open Sans"/>
                          <a:sym typeface="Open Sans"/>
                        </a:rPr>
                        <a:t>Springer, 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ns"/>
                          <a:ea typeface="Open Sans"/>
                          <a:cs typeface="Open Sans"/>
                          <a:sym typeface="Open Sans"/>
                        </a:rPr>
                        <a:t>Reviews methods for embedding data in video files, focusing on DCT and motion vectors.</a:t>
                      </a:r>
                      <a:endParaRPr lang="en-US" sz="1100"/>
                    </a:p>
                    <a:p>
                      <a:pPr algn="l">
                        <a:lnSpc>
                          <a:spcPts val="2799"/>
                        </a:lnSpc>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Open Sans"/>
                          <a:ea typeface="Open Sans"/>
                          <a:cs typeface="Open Sans"/>
                          <a:sym typeface="Open Sans"/>
                        </a:rPr>
                        <a:t>High computational complexity; limited exploration of lightweight or real-time techniques.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3" name="TextBox 3"/>
          <p:cNvSpPr txBox="1"/>
          <p:nvPr/>
        </p:nvSpPr>
        <p:spPr>
          <a:xfrm>
            <a:off x="2190033" y="152400"/>
            <a:ext cx="13338959" cy="1060451"/>
          </a:xfrm>
          <a:prstGeom prst="rect">
            <a:avLst/>
          </a:prstGeom>
        </p:spPr>
        <p:txBody>
          <a:bodyPr lIns="0" tIns="0" rIns="0" bIns="0" rtlCol="0" anchor="t">
            <a:spAutoFit/>
          </a:bodyPr>
          <a:lstStyle/>
          <a:p>
            <a:pPr marL="0" lvl="0" indent="0" algn="ctr">
              <a:lnSpc>
                <a:spcPts val="8000"/>
              </a:lnSpc>
            </a:pPr>
            <a:r>
              <a:rPr lang="en-US" sz="8000" b="1" spc="-336">
                <a:solidFill>
                  <a:srgbClr val="000000"/>
                </a:solidFill>
                <a:latin typeface="Be Vietnam Ultra-Bold"/>
                <a:ea typeface="Be Vietnam Ultra-Bold"/>
                <a:cs typeface="Be Vietnam Ultra-Bold"/>
                <a:sym typeface="Be Vietnam Ultra-Bold"/>
              </a:rPr>
              <a:t>LITERATURE SURVEY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5657156" cy="1060451"/>
          </a:xfrm>
          <a:prstGeom prst="rect">
            <a:avLst/>
          </a:prstGeom>
        </p:spPr>
        <p:txBody>
          <a:bodyPr lIns="0" tIns="0" rIns="0" bIns="0" rtlCol="0" anchor="t">
            <a:spAutoFit/>
          </a:bodyPr>
          <a:lstStyle/>
          <a:p>
            <a:pPr algn="ctr">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REFERENCES</a:t>
            </a:r>
          </a:p>
        </p:txBody>
      </p:sp>
      <p:sp>
        <p:nvSpPr>
          <p:cNvPr id="3" name="TextBox 3"/>
          <p:cNvSpPr txBox="1"/>
          <p:nvPr/>
        </p:nvSpPr>
        <p:spPr>
          <a:xfrm>
            <a:off x="1017476" y="2216785"/>
            <a:ext cx="16241824" cy="8070215"/>
          </a:xfrm>
          <a:prstGeom prst="rect">
            <a:avLst/>
          </a:prstGeom>
        </p:spPr>
        <p:txBody>
          <a:bodyPr lIns="0" tIns="0" rIns="0" bIns="0" rtlCol="0" anchor="t">
            <a:spAutoFit/>
          </a:bodyPr>
          <a:lstStyle/>
          <a:p>
            <a:pPr marL="669289" lvl="1" indent="-334645" algn="just">
              <a:lnSpc>
                <a:spcPts val="4959"/>
              </a:lnSpc>
              <a:buFont typeface="Arial"/>
              <a:buChar char="•"/>
            </a:pPr>
            <a:r>
              <a:rPr lang="en-US" sz="3099">
                <a:solidFill>
                  <a:srgbClr val="000000"/>
                </a:solidFill>
                <a:latin typeface="Canva Sans"/>
                <a:ea typeface="Canva Sans"/>
                <a:cs typeface="Canva Sans"/>
                <a:sym typeface="Canva Sans"/>
              </a:rPr>
              <a:t>Ritu Sindhu,Pragathi Singh(2023).“Information Hiding  in Image Using Steganography”.International Journal of Engineering And Advanced Technology,10.35940</a:t>
            </a:r>
          </a:p>
          <a:p>
            <a:pPr marL="669289" lvl="1" indent="-334645" algn="just">
              <a:lnSpc>
                <a:spcPts val="4959"/>
              </a:lnSpc>
              <a:buFont typeface="Arial"/>
              <a:buChar char="•"/>
            </a:pPr>
            <a:r>
              <a:rPr lang="en-US" sz="3099">
                <a:solidFill>
                  <a:srgbClr val="000000"/>
                </a:solidFill>
                <a:latin typeface="Canva Sans"/>
                <a:ea typeface="Canva Sans"/>
                <a:cs typeface="Canva Sans"/>
                <a:sym typeface="Canva Sans"/>
              </a:rPr>
              <a:t>Chen, L., &amp; Xu, D. (2023). “Secure Data Hiding in Digital Images Using LSB and Cryptographic Algorithms.”IEEE Transactions</a:t>
            </a:r>
          </a:p>
          <a:p>
            <a:pPr marL="669289" lvl="1" indent="-334645" algn="just">
              <a:lnSpc>
                <a:spcPts val="4959"/>
              </a:lnSpc>
              <a:buFont typeface="Arial"/>
              <a:buChar char="•"/>
            </a:pPr>
            <a:r>
              <a:rPr lang="en-US" sz="3099">
                <a:solidFill>
                  <a:srgbClr val="000000"/>
                </a:solidFill>
                <a:latin typeface="Canva Sans"/>
                <a:ea typeface="Canva Sans"/>
                <a:cs typeface="Canva Sans"/>
                <a:sym typeface="Canva Sans"/>
              </a:rPr>
              <a:t>Patil, P., &amp; Patil, S. (2022). “A Novel Approach to Image Steganography Using Deep Learning .” International Journal of Computer Applications, 975, 88–87</a:t>
            </a:r>
          </a:p>
          <a:p>
            <a:pPr marL="669289" lvl="1" indent="-334645" algn="just">
              <a:lnSpc>
                <a:spcPts val="4959"/>
              </a:lnSpc>
              <a:buFont typeface="Arial"/>
              <a:buChar char="•"/>
            </a:pPr>
            <a:r>
              <a:rPr lang="en-US" sz="3099">
                <a:solidFill>
                  <a:srgbClr val="000000"/>
                </a:solidFill>
                <a:latin typeface="Canva Sans"/>
                <a:ea typeface="Canva Sans"/>
                <a:cs typeface="Canva Sans"/>
                <a:sym typeface="Canva Sans"/>
              </a:rPr>
              <a:t>Ravi, S., &amp; Kumar, P. (2020). “Data Hiding Techniques: Fundamentals and Advances in Steganography and Watermarking.” CRC Press.</a:t>
            </a:r>
          </a:p>
          <a:p>
            <a:pPr marL="669289" lvl="1" indent="-334645" algn="just">
              <a:lnSpc>
                <a:spcPts val="4959"/>
              </a:lnSpc>
              <a:buFont typeface="Arial"/>
              <a:buChar char="•"/>
            </a:pPr>
            <a:r>
              <a:rPr lang="en-US" sz="3099">
                <a:solidFill>
                  <a:srgbClr val="000000"/>
                </a:solidFill>
                <a:latin typeface="Canva Sans"/>
                <a:ea typeface="Canva Sans"/>
                <a:cs typeface="Canva Sans"/>
                <a:sym typeface="Canva Sans"/>
              </a:rPr>
              <a:t>Mangla, F. U., Nokhaiz, S., Ramzan, M., &amp; Shah, M. A. (2019). “A Novel Steganography Technique Using Grayscale Image Segmentation.” International Journal of Advanced  And Application Sciences,80-87</a:t>
            </a:r>
          </a:p>
          <a:p>
            <a:pPr algn="just">
              <a:lnSpc>
                <a:spcPts val="4959"/>
              </a:lnSpc>
            </a:pPr>
            <a:endParaRPr lang="en-US" sz="3099">
              <a:solidFill>
                <a:srgbClr val="000000"/>
              </a:solidFill>
              <a:latin typeface="Canva Sans"/>
              <a:ea typeface="Canva Sans"/>
              <a:cs typeface="Canva Sans"/>
              <a:sym typeface="Canv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576011" y="3045786"/>
            <a:ext cx="14637226" cy="2559915"/>
          </a:xfrm>
          <a:prstGeom prst="rect">
            <a:avLst/>
          </a:prstGeom>
        </p:spPr>
        <p:txBody>
          <a:bodyPr lIns="0" tIns="0" rIns="0" bIns="0" rtlCol="0" anchor="t">
            <a:spAutoFit/>
          </a:bodyPr>
          <a:lstStyle/>
          <a:p>
            <a:pPr algn="l">
              <a:lnSpc>
                <a:spcPts val="19268"/>
              </a:lnSpc>
              <a:spcBef>
                <a:spcPct val="0"/>
              </a:spcBef>
            </a:pPr>
            <a:r>
              <a:rPr lang="en-US" sz="19268" b="1" spc="-809">
                <a:solidFill>
                  <a:srgbClr val="000000"/>
                </a:solidFill>
                <a:latin typeface="Be Vietnam Ultra-Bold"/>
                <a:ea typeface="Be Vietnam Ultra-Bold"/>
                <a:cs typeface="Be Vietnam Ultra-Bold"/>
                <a:sym typeface="Be Vietnam Ultra-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064258"/>
            <a:ext cx="8936763" cy="993142"/>
          </a:xfrm>
          <a:prstGeom prst="rect">
            <a:avLst/>
          </a:prstGeom>
        </p:spPr>
        <p:txBody>
          <a:bodyPr lIns="0" tIns="0" rIns="0" bIns="0" rtlCol="0" anchor="t">
            <a:spAutoFit/>
          </a:bodyPr>
          <a:lstStyle/>
          <a:p>
            <a:pPr marL="0" lvl="0" indent="0" algn="l">
              <a:lnSpc>
                <a:spcPts val="7630"/>
              </a:lnSpc>
            </a:pPr>
            <a:r>
              <a:rPr lang="en-US" sz="7000" b="1" spc="-294">
                <a:solidFill>
                  <a:srgbClr val="000000"/>
                </a:solidFill>
                <a:latin typeface="Be Vietnam Ultra-Bold"/>
                <a:ea typeface="Be Vietnam Ultra-Bold"/>
                <a:cs typeface="Be Vietnam Ultra-Bold"/>
                <a:sym typeface="Be Vietnam Ultra-Bold"/>
              </a:rPr>
              <a:t>EXISTING SYSTEM</a:t>
            </a:r>
          </a:p>
        </p:txBody>
      </p:sp>
      <p:sp>
        <p:nvSpPr>
          <p:cNvPr id="3" name="TextBox 3"/>
          <p:cNvSpPr txBox="1"/>
          <p:nvPr/>
        </p:nvSpPr>
        <p:spPr>
          <a:xfrm>
            <a:off x="1186663" y="2430094"/>
            <a:ext cx="15476328" cy="1833245"/>
          </a:xfrm>
          <a:prstGeom prst="rect">
            <a:avLst/>
          </a:prstGeom>
        </p:spPr>
        <p:txBody>
          <a:bodyPr lIns="0" tIns="0" rIns="0" bIns="0" rtlCol="0" anchor="t">
            <a:spAutoFit/>
          </a:bodyPr>
          <a:lstStyle/>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Pattern substitution embeds secret data by replacing specific patterns or pixel groups in the cover image with predefined alternatives, allowing information to be hidden within visual structures.</a:t>
            </a:r>
          </a:p>
        </p:txBody>
      </p:sp>
      <p:sp>
        <p:nvSpPr>
          <p:cNvPr id="4" name="TextBox 4"/>
          <p:cNvSpPr txBox="1"/>
          <p:nvPr/>
        </p:nvSpPr>
        <p:spPr>
          <a:xfrm>
            <a:off x="1186663" y="4394860"/>
            <a:ext cx="15740858" cy="1821815"/>
          </a:xfrm>
          <a:prstGeom prst="rect">
            <a:avLst/>
          </a:prstGeom>
        </p:spPr>
        <p:txBody>
          <a:bodyPr lIns="0" tIns="0" rIns="0" bIns="0" rtlCol="0" anchor="t">
            <a:spAutoFit/>
          </a:bodyPr>
          <a:lstStyle/>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Bit-level modulation often has limited data-hiding capacity as it relies on unused or redundant bits in image files. This can constrain the amount of information that can be concealed.</a:t>
            </a:r>
          </a:p>
        </p:txBody>
      </p:sp>
      <p:sp>
        <p:nvSpPr>
          <p:cNvPr id="5" name="TextBox 5"/>
          <p:cNvSpPr txBox="1"/>
          <p:nvPr/>
        </p:nvSpPr>
        <p:spPr>
          <a:xfrm>
            <a:off x="1054398" y="6348196"/>
            <a:ext cx="16015942" cy="3719195"/>
          </a:xfrm>
          <a:prstGeom prst="rect">
            <a:avLst/>
          </a:prstGeom>
        </p:spPr>
        <p:txBody>
          <a:bodyPr lIns="0" tIns="0" rIns="0" bIns="0" rtlCol="0" anchor="t">
            <a:spAutoFit/>
          </a:bodyPr>
          <a:lstStyle/>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Naive Appending, appends secret data to the end of the cover file, making it extremely easy to detect or remove during file inspection, conversion, or re-saving, as the data is not truly hidden but simply attached.</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High-order bit embedding hides data by modifying the more significant bits of pixel values, allowing for increased embedding capacity and stronger signal strength compared to lower-bit methods.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723794" y="1181100"/>
            <a:ext cx="6531110" cy="1060451"/>
          </a:xfrm>
          <a:prstGeom prst="rect">
            <a:avLst/>
          </a:prstGeom>
        </p:spPr>
        <p:txBody>
          <a:bodyPr lIns="0" tIns="0" rIns="0" bIns="0" rtlCol="0" anchor="t">
            <a:spAutoFit/>
          </a:bodyPr>
          <a:lstStyle/>
          <a:p>
            <a:pPr algn="ctr">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DRAWBACKS</a:t>
            </a:r>
          </a:p>
        </p:txBody>
      </p:sp>
      <p:sp>
        <p:nvSpPr>
          <p:cNvPr id="3" name="TextBox 3"/>
          <p:cNvSpPr txBox="1"/>
          <p:nvPr/>
        </p:nvSpPr>
        <p:spPr>
          <a:xfrm>
            <a:off x="1273571" y="2602865"/>
            <a:ext cx="15740858" cy="4976495"/>
          </a:xfrm>
          <a:prstGeom prst="rect">
            <a:avLst/>
          </a:prstGeom>
        </p:spPr>
        <p:txBody>
          <a:bodyPr lIns="0" tIns="0" rIns="0" bIns="0" rtlCol="0" anchor="t">
            <a:spAutoFit/>
          </a:bodyPr>
          <a:lstStyle/>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Pattern substitution can degrade visual quality, is easily detectable due to noticeable distortions and predictable patterns, lacks robustness against compression or editing, and is unsuitable for detailed or high-resolution images.</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Modifying higher-order bits can distort the image and affect quality.</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Limited capacity: Only small amounts of data can be embedded without distorting the image.</a:t>
            </a:r>
          </a:p>
          <a:p>
            <a:pPr marL="669289" lvl="1" indent="-334645" algn="just">
              <a:lnSpc>
                <a:spcPts val="4959"/>
              </a:lnSpc>
              <a:buFont typeface="Arial"/>
              <a:buChar char="•"/>
            </a:pPr>
            <a:r>
              <a:rPr lang="en-US" sz="3099" spc="-130">
                <a:solidFill>
                  <a:srgbClr val="000000"/>
                </a:solidFill>
                <a:latin typeface="Open Sans"/>
                <a:ea typeface="Open Sans"/>
                <a:cs typeface="Open Sans"/>
                <a:sym typeface="Open Sans"/>
              </a:rPr>
              <a:t>Appends secret data at the end of the cover file, acting as simple piggybacking rather than true hiding. This makes it easy to detect or strip during file inspection or conversion.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831714" y="926778"/>
            <a:ext cx="8676442" cy="1056641"/>
          </a:xfrm>
          <a:prstGeom prst="rect">
            <a:avLst/>
          </a:prstGeom>
        </p:spPr>
        <p:txBody>
          <a:bodyPr lIns="0" tIns="0" rIns="0" bIns="0" rtlCol="0" anchor="t">
            <a:spAutoFit/>
          </a:bodyPr>
          <a:lstStyle/>
          <a:p>
            <a:pPr algn="ctr">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PROPOSED SYSTEM</a:t>
            </a:r>
          </a:p>
        </p:txBody>
      </p:sp>
      <p:sp>
        <p:nvSpPr>
          <p:cNvPr id="3" name="TextBox 3"/>
          <p:cNvSpPr txBox="1"/>
          <p:nvPr/>
        </p:nvSpPr>
        <p:spPr>
          <a:xfrm>
            <a:off x="1028700" y="2376805"/>
            <a:ext cx="16230600" cy="6604380"/>
          </a:xfrm>
          <a:prstGeom prst="rect">
            <a:avLst/>
          </a:prstGeom>
        </p:spPr>
        <p:txBody>
          <a:bodyPr lIns="0" tIns="0" rIns="0" bIns="0" rtlCol="0" anchor="t">
            <a:spAutoFit/>
          </a:bodyPr>
          <a:lstStyle/>
          <a:p>
            <a:pPr marL="707677" lvl="1" indent="-353839" algn="just">
              <a:lnSpc>
                <a:spcPts val="5244"/>
              </a:lnSpc>
              <a:buFont typeface="Arial"/>
              <a:buChar char="•"/>
            </a:pPr>
            <a:r>
              <a:rPr lang="en-US" sz="3277" spc="-137">
                <a:solidFill>
                  <a:srgbClr val="000000"/>
                </a:solidFill>
                <a:latin typeface="Open Sans"/>
                <a:ea typeface="Open Sans"/>
                <a:cs typeface="Open Sans"/>
                <a:sym typeface="Open Sans"/>
              </a:rPr>
              <a:t>The proposed system employs Least Significant Bit (LSB) steganography with additional encryption layers, ensuring that hidden messages within images are secured and accessible only to authorized users possessing the correct decryption key. </a:t>
            </a:r>
          </a:p>
          <a:p>
            <a:pPr algn="just">
              <a:lnSpc>
                <a:spcPts val="5244"/>
              </a:lnSpc>
            </a:pPr>
            <a:endParaRPr lang="en-US" sz="3277" spc="-137">
              <a:solidFill>
                <a:srgbClr val="000000"/>
              </a:solidFill>
              <a:latin typeface="Open Sans"/>
              <a:ea typeface="Open Sans"/>
              <a:cs typeface="Open Sans"/>
              <a:sym typeface="Open Sans"/>
            </a:endParaRPr>
          </a:p>
          <a:p>
            <a:pPr marL="707677" lvl="1" indent="-353839" algn="just">
              <a:lnSpc>
                <a:spcPts val="5244"/>
              </a:lnSpc>
              <a:buFont typeface="Arial"/>
              <a:buChar char="•"/>
            </a:pPr>
            <a:r>
              <a:rPr lang="en-US" sz="3277" spc="-137">
                <a:solidFill>
                  <a:srgbClr val="000000"/>
                </a:solidFill>
                <a:latin typeface="Open Sans"/>
                <a:ea typeface="Open Sans"/>
                <a:cs typeface="Open Sans"/>
                <a:sym typeface="Open Sans"/>
              </a:rPr>
              <a:t>To enhance reliability, the system incorporates error detection mechanisms, enabling users to verify the integrity of hidden data and recover messages in case of corruption or data loss during transmission.</a:t>
            </a:r>
          </a:p>
          <a:p>
            <a:pPr algn="just">
              <a:lnSpc>
                <a:spcPts val="5244"/>
              </a:lnSpc>
            </a:pPr>
            <a:endParaRPr lang="en-US" sz="3277" spc="-137">
              <a:solidFill>
                <a:srgbClr val="000000"/>
              </a:solidFill>
              <a:latin typeface="Open Sans"/>
              <a:ea typeface="Open Sans"/>
              <a:cs typeface="Open Sans"/>
              <a:sym typeface="Open Sans"/>
            </a:endParaRPr>
          </a:p>
          <a:p>
            <a:pPr marL="707677" lvl="1" indent="-353839" algn="just">
              <a:lnSpc>
                <a:spcPts val="5244"/>
              </a:lnSpc>
              <a:buFont typeface="Arial"/>
              <a:buChar char="•"/>
            </a:pPr>
            <a:r>
              <a:rPr lang="en-US" sz="3277" spc="-137">
                <a:solidFill>
                  <a:srgbClr val="000000"/>
                </a:solidFill>
                <a:latin typeface="Open Sans"/>
                <a:ea typeface="Open Sans"/>
                <a:cs typeface="Open Sans"/>
                <a:sym typeface="Open Sans"/>
              </a:rPr>
              <a:t> The system is optimized for images, making it an efficient and versatile solution for embedding and extracting concealed information within various image file formats.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028700" y="1181100"/>
            <a:ext cx="9892804" cy="1060451"/>
          </a:xfrm>
          <a:prstGeom prst="rect">
            <a:avLst/>
          </a:prstGeom>
        </p:spPr>
        <p:txBody>
          <a:bodyPr lIns="0" tIns="0" rIns="0" bIns="0" rtlCol="0" anchor="t">
            <a:spAutoFit/>
          </a:bodyPr>
          <a:lstStyle/>
          <a:p>
            <a:pPr algn="ctr">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PROBLEM STATEMENT</a:t>
            </a:r>
          </a:p>
        </p:txBody>
      </p:sp>
      <p:sp>
        <p:nvSpPr>
          <p:cNvPr id="3" name="TextBox 3"/>
          <p:cNvSpPr txBox="1"/>
          <p:nvPr/>
        </p:nvSpPr>
        <p:spPr>
          <a:xfrm>
            <a:off x="1028700" y="2896880"/>
            <a:ext cx="16230600" cy="3526054"/>
          </a:xfrm>
          <a:prstGeom prst="rect">
            <a:avLst/>
          </a:prstGeom>
        </p:spPr>
        <p:txBody>
          <a:bodyPr lIns="0" tIns="0" rIns="0" bIns="0" rtlCol="0" anchor="t">
            <a:spAutoFit/>
          </a:bodyPr>
          <a:lstStyle/>
          <a:p>
            <a:pPr algn="just">
              <a:lnSpc>
                <a:spcPts val="5643"/>
              </a:lnSpc>
            </a:pPr>
            <a:r>
              <a:rPr lang="en-US" sz="3526" spc="-148">
                <a:solidFill>
                  <a:srgbClr val="000000"/>
                </a:solidFill>
                <a:latin typeface="Open Sans"/>
                <a:ea typeface="Open Sans"/>
                <a:cs typeface="Open Sans"/>
                <a:sym typeface="Open Sans"/>
              </a:rPr>
              <a:t>The project focuses on developing a platform for securely hiding sensitive data within media files using advanced steganographic techniques. It enables users to encode and decode hidden information efficiently while ensuring data confidentiality and minimizing visual distortions in the media files. The system addresses the growing need for secure and covert communication in digital mediums.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691171" y="1181100"/>
            <a:ext cx="6080895" cy="1060451"/>
          </a:xfrm>
          <a:prstGeom prst="rect">
            <a:avLst/>
          </a:prstGeom>
        </p:spPr>
        <p:txBody>
          <a:bodyPr lIns="0" tIns="0" rIns="0" bIns="0" rtlCol="0" anchor="t">
            <a:spAutoFit/>
          </a:bodyPr>
          <a:lstStyle/>
          <a:p>
            <a:pPr algn="l">
              <a:lnSpc>
                <a:spcPts val="8000"/>
              </a:lnSpc>
              <a:spcBef>
                <a:spcPct val="0"/>
              </a:spcBef>
            </a:pPr>
            <a:r>
              <a:rPr lang="en-US" sz="8000" b="1" spc="-336">
                <a:solidFill>
                  <a:srgbClr val="000000"/>
                </a:solidFill>
                <a:latin typeface="Be Vietnam Ultra-Bold"/>
                <a:ea typeface="Be Vietnam Ultra-Bold"/>
                <a:cs typeface="Be Vietnam Ultra-Bold"/>
                <a:sym typeface="Be Vietnam Ultra-Bold"/>
              </a:rPr>
              <a:t>OBJECTIVES</a:t>
            </a:r>
          </a:p>
        </p:txBody>
      </p:sp>
      <p:sp>
        <p:nvSpPr>
          <p:cNvPr id="3" name="TextBox 3"/>
          <p:cNvSpPr txBox="1"/>
          <p:nvPr/>
        </p:nvSpPr>
        <p:spPr>
          <a:xfrm>
            <a:off x="919462" y="2700659"/>
            <a:ext cx="15666654" cy="1398238"/>
          </a:xfrm>
          <a:prstGeom prst="rect">
            <a:avLst/>
          </a:prstGeom>
        </p:spPr>
        <p:txBody>
          <a:bodyPr lIns="0" tIns="0" rIns="0" bIns="0" rtlCol="0" anchor="t">
            <a:spAutoFit/>
          </a:bodyPr>
          <a:lstStyle/>
          <a:p>
            <a:pPr marL="777374" lvl="1" indent="-388687" algn="l">
              <a:lnSpc>
                <a:spcPts val="5760"/>
              </a:lnSpc>
              <a:buFont typeface="Arial"/>
              <a:buChar char="•"/>
            </a:pPr>
            <a:r>
              <a:rPr lang="en-US" sz="3600" spc="-151">
                <a:solidFill>
                  <a:srgbClr val="000000"/>
                </a:solidFill>
                <a:latin typeface="Open Sans"/>
                <a:ea typeface="Open Sans"/>
                <a:cs typeface="Open Sans"/>
                <a:sym typeface="Open Sans"/>
              </a:rPr>
              <a:t>To develop a platform for secure encryption and decryption of large data volumes embedded within multimedia files (Audio, Video, Images).</a:t>
            </a:r>
          </a:p>
        </p:txBody>
      </p:sp>
      <p:sp>
        <p:nvSpPr>
          <p:cNvPr id="4" name="TextBox 4"/>
          <p:cNvSpPr txBox="1"/>
          <p:nvPr/>
        </p:nvSpPr>
        <p:spPr>
          <a:xfrm>
            <a:off x="1028700" y="4565622"/>
            <a:ext cx="15666654" cy="1398237"/>
          </a:xfrm>
          <a:prstGeom prst="rect">
            <a:avLst/>
          </a:prstGeom>
        </p:spPr>
        <p:txBody>
          <a:bodyPr lIns="0" tIns="0" rIns="0" bIns="0" rtlCol="0" anchor="t">
            <a:spAutoFit/>
          </a:bodyPr>
          <a:lstStyle/>
          <a:p>
            <a:pPr marL="777381" lvl="1" indent="-388690" algn="l">
              <a:lnSpc>
                <a:spcPts val="5761"/>
              </a:lnSpc>
              <a:buFont typeface="Arial"/>
              <a:buChar char="•"/>
            </a:pPr>
            <a:r>
              <a:rPr lang="en-US" sz="3600" spc="-151">
                <a:solidFill>
                  <a:srgbClr val="000000"/>
                </a:solidFill>
                <a:latin typeface="Open Sans"/>
                <a:ea typeface="Open Sans"/>
                <a:cs typeface="Open Sans"/>
                <a:sym typeface="Open Sans"/>
              </a:rPr>
              <a:t>To implement an LSB-based algorithm optimized for embedding and extracting data without perceptibly degrading file quality.</a:t>
            </a:r>
          </a:p>
        </p:txBody>
      </p:sp>
      <p:sp>
        <p:nvSpPr>
          <p:cNvPr id="5" name="TextBox 5"/>
          <p:cNvSpPr txBox="1"/>
          <p:nvPr/>
        </p:nvSpPr>
        <p:spPr>
          <a:xfrm>
            <a:off x="1028700" y="6433615"/>
            <a:ext cx="15448177" cy="1398271"/>
          </a:xfrm>
          <a:prstGeom prst="rect">
            <a:avLst/>
          </a:prstGeom>
        </p:spPr>
        <p:txBody>
          <a:bodyPr lIns="0" tIns="0" rIns="0" bIns="0" rtlCol="0" anchor="t">
            <a:spAutoFit/>
          </a:bodyPr>
          <a:lstStyle/>
          <a:p>
            <a:pPr marL="777237" lvl="1" indent="-388618" algn="l">
              <a:lnSpc>
                <a:spcPts val="5759"/>
              </a:lnSpc>
              <a:buFont typeface="Arial"/>
              <a:buChar char="•"/>
            </a:pPr>
            <a:r>
              <a:rPr lang="en-US" sz="3599" spc="-151">
                <a:solidFill>
                  <a:srgbClr val="000000"/>
                </a:solidFill>
                <a:latin typeface="Open Sans"/>
                <a:ea typeface="Open Sans"/>
                <a:cs typeface="Open Sans"/>
                <a:sym typeface="Open Sans"/>
              </a:rPr>
              <a:t>To ensure scalability to handle large data payloads across various file formats (e.g., PNG, BMP, JPEG, MP4, WAV, MP3).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390308" y="2325843"/>
            <a:ext cx="14044394" cy="5635313"/>
          </a:xfrm>
          <a:custGeom>
            <a:avLst/>
            <a:gdLst/>
            <a:ahLst/>
            <a:cxnLst/>
            <a:rect l="l" t="t" r="r" b="b"/>
            <a:pathLst>
              <a:path w="14044394" h="5635313">
                <a:moveTo>
                  <a:pt x="0" y="0"/>
                </a:moveTo>
                <a:lnTo>
                  <a:pt x="14044394" y="0"/>
                </a:lnTo>
                <a:lnTo>
                  <a:pt x="14044394" y="5635314"/>
                </a:lnTo>
                <a:lnTo>
                  <a:pt x="0" y="5635314"/>
                </a:lnTo>
                <a:lnTo>
                  <a:pt x="0" y="0"/>
                </a:lnTo>
                <a:close/>
              </a:path>
            </a:pathLst>
          </a:custGeom>
          <a:blipFill>
            <a:blip r:embed="rId2"/>
            <a:stretch>
              <a:fillRect/>
            </a:stretch>
          </a:blipFill>
        </p:spPr>
      </p:sp>
      <p:sp>
        <p:nvSpPr>
          <p:cNvPr id="3" name="TextBox 3"/>
          <p:cNvSpPr txBox="1"/>
          <p:nvPr/>
        </p:nvSpPr>
        <p:spPr>
          <a:xfrm>
            <a:off x="1390308" y="576580"/>
            <a:ext cx="8210892" cy="1025922"/>
          </a:xfrm>
          <a:prstGeom prst="rect">
            <a:avLst/>
          </a:prstGeom>
        </p:spPr>
        <p:txBody>
          <a:bodyPr wrap="square" lIns="0" tIns="0" rIns="0" bIns="0" rtlCol="0" anchor="t">
            <a:spAutoFit/>
          </a:bodyPr>
          <a:lstStyle/>
          <a:p>
            <a:pPr algn="ctr">
              <a:lnSpc>
                <a:spcPts val="8000"/>
              </a:lnSpc>
              <a:spcBef>
                <a:spcPct val="0"/>
              </a:spcBef>
            </a:pPr>
            <a:r>
              <a:rPr lang="en-US" sz="8000" b="1" spc="-336" dirty="0">
                <a:solidFill>
                  <a:srgbClr val="000000"/>
                </a:solidFill>
                <a:latin typeface="Be Vietnam Ultra-Bold"/>
                <a:ea typeface="Be Vietnam Ultra-Bold"/>
                <a:cs typeface="Be Vietnam Ultra-Bold"/>
                <a:sym typeface="Be Vietnam Ultra-Bold"/>
              </a:rPr>
              <a:t>ARCHITECTURE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1335</Words>
  <Application>Microsoft Office PowerPoint</Application>
  <PresentationFormat>Custom</PresentationFormat>
  <Paragraphs>114</Paragraphs>
  <Slides>31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Canva Sans</vt:lpstr>
      <vt:lpstr>Calibri</vt:lpstr>
      <vt:lpstr>Be Vietnam Ultra-Bold</vt:lpstr>
      <vt:lpstr>Open Sans Bold</vt:lpstr>
      <vt:lpstr>Open Sans</vt:lpstr>
      <vt:lpstr>Open Sans Ultra-Bold</vt:lpstr>
      <vt:lpstr>Be Vietnam</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A7 Project PPT</dc:title>
  <dc:creator>WELCOME</dc:creator>
  <cp:lastModifiedBy>WELCOME</cp:lastModifiedBy>
  <cp:revision>4</cp:revision>
  <dcterms:created xsi:type="dcterms:W3CDTF">2006-08-16T00:00:00Z</dcterms:created>
  <dcterms:modified xsi:type="dcterms:W3CDTF">2025-05-13T03:30:23Z</dcterms:modified>
  <dc:identifier>DAGcnenaNwY</dc:identifier>
</cp:coreProperties>
</file>